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7" r:id="rId2"/>
    <p:sldId id="259" r:id="rId3"/>
    <p:sldId id="278" r:id="rId4"/>
    <p:sldId id="279" r:id="rId5"/>
    <p:sldId id="281" r:id="rId6"/>
    <p:sldId id="330" r:id="rId7"/>
    <p:sldId id="331" r:id="rId8"/>
    <p:sldId id="332" r:id="rId9"/>
    <p:sldId id="333" r:id="rId10"/>
    <p:sldId id="337" r:id="rId11"/>
    <p:sldId id="338" r:id="rId12"/>
    <p:sldId id="335" r:id="rId13"/>
    <p:sldId id="339" r:id="rId14"/>
    <p:sldId id="340" r:id="rId15"/>
    <p:sldId id="336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301" r:id="rId25"/>
    <p:sldId id="300" r:id="rId26"/>
    <p:sldId id="349" r:id="rId27"/>
    <p:sldId id="302" r:id="rId28"/>
    <p:sldId id="303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  <p:sldId id="358" r:id="rId38"/>
    <p:sldId id="359" r:id="rId39"/>
    <p:sldId id="360" r:id="rId40"/>
    <p:sldId id="361" r:id="rId41"/>
    <p:sldId id="367" r:id="rId42"/>
    <p:sldId id="362" r:id="rId43"/>
    <p:sldId id="368" r:id="rId44"/>
    <p:sldId id="369" r:id="rId45"/>
    <p:sldId id="363" r:id="rId46"/>
    <p:sldId id="364" r:id="rId47"/>
    <p:sldId id="365" r:id="rId48"/>
    <p:sldId id="366" r:id="rId49"/>
    <p:sldId id="373" r:id="rId50"/>
    <p:sldId id="370" r:id="rId51"/>
    <p:sldId id="371" r:id="rId52"/>
    <p:sldId id="374" r:id="rId53"/>
    <p:sldId id="372" r:id="rId54"/>
    <p:sldId id="375" r:id="rId55"/>
    <p:sldId id="382" r:id="rId56"/>
    <p:sldId id="376" r:id="rId57"/>
    <p:sldId id="383" r:id="rId58"/>
    <p:sldId id="377" r:id="rId59"/>
    <p:sldId id="378" r:id="rId60"/>
    <p:sldId id="379" r:id="rId61"/>
    <p:sldId id="385" r:id="rId62"/>
    <p:sldId id="386" r:id="rId63"/>
    <p:sldId id="387" r:id="rId64"/>
    <p:sldId id="390" r:id="rId65"/>
    <p:sldId id="384" r:id="rId66"/>
    <p:sldId id="380" r:id="rId67"/>
    <p:sldId id="381" r:id="rId68"/>
    <p:sldId id="388" r:id="rId69"/>
    <p:sldId id="389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3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57" autoAdjust="0"/>
  </p:normalViewPr>
  <p:slideViewPr>
    <p:cSldViewPr>
      <p:cViewPr>
        <p:scale>
          <a:sx n="72" d="100"/>
          <a:sy n="72" d="100"/>
        </p:scale>
        <p:origin x="-372" y="-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243A5-68AC-4536-866E-C0288350B34F}" type="datetimeFigureOut">
              <a:rPr lang="en-US" smtClean="0"/>
              <a:pPr/>
              <a:t>8/18/2017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21CB4-D4C8-40F7-AE76-D2FFF6D911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93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B4E8-691F-481A-B196-BAF76F5BB21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2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B4E8-691F-481A-B196-BAF76F5BB21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2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40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49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37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56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35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2601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EE17-CFAB-4D26-B63C-0014F2997EC4}" type="datetimeFigureOut">
              <a:rPr lang="en-US" smtClean="0"/>
              <a:pPr/>
              <a:t>8/18/2017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CEBB-2B45-44E7-9A9C-6831F2A34C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1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20C39-F986-40B2-87AC-51682A050D14}" type="datetimeFigureOut">
              <a:rPr lang="en-US" smtClean="0"/>
              <a:pPr/>
              <a:t>8/18/2017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051673" y="2051496"/>
            <a:ext cx="4124797" cy="584751"/>
          </a:xfrm>
          <a:prstGeom prst="rect">
            <a:avLst/>
          </a:prstGeom>
          <a:noFill/>
        </p:spPr>
        <p:txBody>
          <a:bodyPr wrap="none" lIns="91415" tIns="45708" rIns="91415" bIns="45708">
            <a:spAutoFit/>
          </a:bodyPr>
          <a:lstStyle/>
          <a:p>
            <a:pPr algn="ctr"/>
            <a:r>
              <a:rPr lang="en-US" sz="3200" b="1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Media </a:t>
            </a:r>
            <a:r>
              <a:rPr lang="en-US" sz="3200" b="1" dirty="0" err="1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Pembelajaran</a:t>
            </a:r>
            <a:endParaRPr lang="en-US" sz="3200" b="1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51673" y="2889982"/>
            <a:ext cx="4211607" cy="1708136"/>
          </a:xfrm>
          <a:prstGeom prst="rect">
            <a:avLst/>
          </a:prstGeom>
          <a:noFill/>
        </p:spPr>
        <p:txBody>
          <a:bodyPr wrap="square" lIns="91415" tIns="45708" rIns="91415" bIns="45708">
            <a:spAutoFit/>
          </a:bodyPr>
          <a:lstStyle/>
          <a:p>
            <a:pPr algn="ctr"/>
            <a:r>
              <a:rPr lang="en-US" sz="2400" b="1" dirty="0" err="1" smtClean="0">
                <a:ln w="0"/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Pendidikan</a:t>
            </a:r>
            <a:r>
              <a:rPr lang="en-US" sz="2400" b="1" dirty="0" smtClean="0">
                <a:ln w="0"/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Jasmani</a:t>
            </a:r>
            <a:r>
              <a:rPr lang="en-US" sz="2400" b="1" dirty="0" smtClean="0">
                <a:ln w="0"/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n w="0"/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Olahraga</a:t>
            </a:r>
            <a:r>
              <a:rPr lang="en-US" sz="2400" b="1" dirty="0" smtClean="0">
                <a:ln w="0"/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n w="0"/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400" b="1" dirty="0" smtClean="0">
                <a:ln w="0"/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n w="0"/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Kesehatan</a:t>
            </a:r>
            <a:endParaRPr lang="en-US" sz="2400" b="1" dirty="0">
              <a:ln w="0"/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900" b="1" dirty="0" err="1">
                <a:ln w="0"/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Kelompok</a:t>
            </a:r>
            <a:r>
              <a:rPr lang="en-US" sz="1900" b="1" dirty="0">
                <a:ln w="0"/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b="1" dirty="0" err="1" smtClean="0">
                <a:ln w="0"/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Wajib</a:t>
            </a:r>
            <a:r>
              <a:rPr lang="en-US" sz="1900" b="1" dirty="0" smtClean="0">
                <a:ln w="0"/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900" b="1" dirty="0">
              <a:ln w="0"/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900" b="1" dirty="0">
              <a:ln w="0"/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900" b="1" dirty="0" err="1">
                <a:ln w="0"/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900" b="1" dirty="0">
                <a:ln w="0"/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SMA/MA </a:t>
            </a:r>
            <a:r>
              <a:rPr lang="en-US" sz="1900" b="1" dirty="0" err="1">
                <a:ln w="0"/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Kelas</a:t>
            </a:r>
            <a:r>
              <a:rPr lang="en-US" sz="1900" b="1" dirty="0">
                <a:ln w="0"/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b="1" dirty="0" smtClean="0">
                <a:ln w="0"/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id-ID" sz="1900" b="1" dirty="0" smtClean="0">
                <a:ln w="0"/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</a:t>
            </a:r>
            <a:r>
              <a:rPr lang="en-US" sz="1900" b="1" dirty="0" smtClean="0">
                <a:ln w="0"/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1900" b="1" dirty="0">
              <a:ln w="0"/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be 13"/>
          <p:cNvSpPr/>
          <p:nvPr/>
        </p:nvSpPr>
        <p:spPr>
          <a:xfrm>
            <a:off x="563217" y="1295400"/>
            <a:ext cx="2865783" cy="3828777"/>
          </a:xfrm>
          <a:prstGeom prst="cube">
            <a:avLst>
              <a:gd name="adj" fmla="val 371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5" tIns="45708" rIns="91415" bIns="45708"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39" y="1471482"/>
            <a:ext cx="2733261" cy="365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8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1295400" y="1202935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11" name="Right Arrow 10"/>
          <p:cNvSpPr/>
          <p:nvPr/>
        </p:nvSpPr>
        <p:spPr>
          <a:xfrm>
            <a:off x="2362200" y="1299750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61815" y="1143000"/>
            <a:ext cx="4510585" cy="814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Adanya pemain yang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bertugas sebagai pengatur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serangan.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80615" y="215475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16" name="Right Arrow 15"/>
          <p:cNvSpPr/>
          <p:nvPr/>
        </p:nvSpPr>
        <p:spPr>
          <a:xfrm>
            <a:off x="2347415" y="228653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261815" y="2154750"/>
            <a:ext cx="4510585" cy="773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Adanya pemain yang bertugas sebagai pembantu serangan.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286301" y="3238467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3.</a:t>
            </a:r>
            <a:endParaRPr lang="en-US" sz="2400" b="1" dirty="0"/>
          </a:p>
        </p:txBody>
      </p:sp>
      <p:sp>
        <p:nvSpPr>
          <p:cNvPr id="19" name="Right Arrow 18"/>
          <p:cNvSpPr/>
          <p:nvPr/>
        </p:nvSpPr>
        <p:spPr>
          <a:xfrm>
            <a:off x="2353101" y="3314667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295400" y="4305868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4.</a:t>
            </a:r>
            <a:endParaRPr lang="en-US" sz="2400" b="1" dirty="0"/>
          </a:p>
        </p:txBody>
      </p:sp>
      <p:sp>
        <p:nvSpPr>
          <p:cNvPr id="21" name="Right Arrow 20"/>
          <p:cNvSpPr/>
          <p:nvPr/>
        </p:nvSpPr>
        <p:spPr>
          <a:xfrm>
            <a:off x="2362200" y="4382068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69776" y="4158839"/>
            <a:ext cx="4883624" cy="1146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Adanya pemain yang bertugas sebagai pemancing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lawan yang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bertahan agar teman seregu dapat menerobos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 daerah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pertahanan.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8167" y="3122957"/>
            <a:ext cx="467663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Adanya pemain yang bertugas sebagai penembak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utama untuk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mencetak gol.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24600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5548" y="231725"/>
            <a:ext cx="7082051" cy="530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Hal yang diperlukan dalam menyusun pola penyerangan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88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1310185" y="1736422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11" name="Right Arrow 10"/>
          <p:cNvSpPr/>
          <p:nvPr/>
        </p:nvSpPr>
        <p:spPr>
          <a:xfrm>
            <a:off x="2376985" y="1833237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76600" y="1676487"/>
            <a:ext cx="4510585" cy="814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Pola melakukan gerakan tersusun.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2688237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16" name="Right Arrow 15"/>
          <p:cNvSpPr/>
          <p:nvPr/>
        </p:nvSpPr>
        <p:spPr>
          <a:xfrm>
            <a:off x="2362200" y="2820022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276600" y="2688237"/>
            <a:ext cx="4510585" cy="773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Pola bermain menghadapi pertahanan sekuat tembok.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301086" y="3771954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3.</a:t>
            </a:r>
            <a:endParaRPr lang="en-US" sz="2400" b="1" dirty="0"/>
          </a:p>
        </p:txBody>
      </p:sp>
      <p:sp>
        <p:nvSpPr>
          <p:cNvPr id="19" name="Right Arrow 18"/>
          <p:cNvSpPr/>
          <p:nvPr/>
        </p:nvSpPr>
        <p:spPr>
          <a:xfrm>
            <a:off x="2367886" y="3848154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62952" y="3656444"/>
            <a:ext cx="467663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Pola mencari ruang kosong.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24600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1000" y="434712"/>
            <a:ext cx="7082051" cy="530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Pola penyerangan dalam permainan sepak bola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38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4258185"/>
            <a:ext cx="767715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loud Callout 7"/>
          <p:cNvSpPr/>
          <p:nvPr/>
        </p:nvSpPr>
        <p:spPr>
          <a:xfrm>
            <a:off x="4495800" y="1066800"/>
            <a:ext cx="4419600" cy="4267200"/>
          </a:xfrm>
          <a:prstGeom prst="cloudCallout">
            <a:avLst>
              <a:gd name="adj1" fmla="val -86743"/>
              <a:gd name="adj2" fmla="val 2961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dirty="0">
                <a:latin typeface="Arial" panose="020B0604020202020204" pitchFamily="34" charset="0"/>
                <a:cs typeface="Arial" panose="020B0604020202020204" pitchFamily="34" charset="0"/>
              </a:rPr>
              <a:t>Pertahanan bertujuan merebut bola dan mempertahankan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wilayah sehingga tidak terjadi gol. Pola pertahanan dapat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dijalankan ketika sedang mendapatkan tekanan (</a:t>
            </a:r>
            <a:r>
              <a:rPr lang="id-ID" sz="2000" i="1" dirty="0">
                <a:latin typeface="Arial" panose="020B0604020202020204" pitchFamily="34" charset="0"/>
                <a:cs typeface="Arial" panose="020B0604020202020204" pitchFamily="34" charset="0"/>
              </a:rPr>
              <a:t>pressing</a:t>
            </a:r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) dari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pihak penyerang.</a:t>
            </a:r>
            <a:endParaRPr lang="id-ID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thinker-28741_12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066800"/>
            <a:ext cx="3827978" cy="51360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969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1310185" y="1736422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11" name="Right Arrow 10"/>
          <p:cNvSpPr/>
          <p:nvPr/>
        </p:nvSpPr>
        <p:spPr>
          <a:xfrm>
            <a:off x="2376985" y="1833237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76600" y="1676487"/>
            <a:ext cx="4876800" cy="814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Pola pertahanan dengan “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Man to Ma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n”.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2688237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16" name="Right Arrow 15"/>
          <p:cNvSpPr/>
          <p:nvPr/>
        </p:nvSpPr>
        <p:spPr>
          <a:xfrm>
            <a:off x="2362200" y="2820022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276600" y="2688237"/>
            <a:ext cx="4876800" cy="773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Pola pertahanan daerah (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Zone Marking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301086" y="3771954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3.</a:t>
            </a:r>
            <a:endParaRPr lang="en-US" sz="2400" b="1" dirty="0"/>
          </a:p>
        </p:txBody>
      </p:sp>
      <p:sp>
        <p:nvSpPr>
          <p:cNvPr id="19" name="Right Arrow 18"/>
          <p:cNvSpPr/>
          <p:nvPr/>
        </p:nvSpPr>
        <p:spPr>
          <a:xfrm>
            <a:off x="2367886" y="3848154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62952" y="3656444"/>
            <a:ext cx="467663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Pola pertahanan kombinasi </a:t>
            </a:r>
            <a:r>
              <a:rPr lang="id-ID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“</a:t>
            </a:r>
            <a:r>
              <a:rPr lang="id-ID" sz="2000" i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Man to Ma</a:t>
            </a:r>
            <a:r>
              <a:rPr lang="id-ID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” dan 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Zone Defense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24600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1001" y="434712"/>
            <a:ext cx="5486400" cy="827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Berdasarkan cara melakukannya, pertahanan dapat dibedakan seperti berikut.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42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667" y="1739627"/>
            <a:ext cx="6010533" cy="4526339"/>
          </a:xfrm>
          <a:prstGeom prst="rect">
            <a:avLst/>
          </a:prstGeom>
        </p:spPr>
      </p:pic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4258185"/>
            <a:ext cx="767715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29" y="381000"/>
            <a:ext cx="8438271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4. Bermain Sepak Bola Menggunakan Peraturan yang Dimodifikasi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4370" y="990600"/>
            <a:ext cx="7361830" cy="638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Bermain sepak bola dengan mengumpan dan menerima</a:t>
            </a:r>
          </a:p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bola untuk mencetak gol melalui gawang kecil (bendera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kecil).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19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4258185"/>
            <a:ext cx="767715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929" y="381000"/>
            <a:ext cx="5542671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5. Perwasitan dalam Permainan Sepak Bola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622" y="978230"/>
            <a:ext cx="4717977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a. Syarat-syarat menjadi wasit (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referee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40855" y="1757392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9" name="Right Arrow 8"/>
          <p:cNvSpPr/>
          <p:nvPr/>
        </p:nvSpPr>
        <p:spPr>
          <a:xfrm>
            <a:off x="2107655" y="1854207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07270" y="1697457"/>
            <a:ext cx="5110660" cy="914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Berbadan sehat menurut keterangan dokter (</a:t>
            </a:r>
            <a:r>
              <a:rPr lang="sv-SE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berkacamata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tidak buta warna, dan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memiliki penglihatan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baik).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026070" y="2765736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13" name="Right Arrow 12"/>
          <p:cNvSpPr/>
          <p:nvPr/>
        </p:nvSpPr>
        <p:spPr>
          <a:xfrm>
            <a:off x="2092870" y="2897521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47076" y="2781778"/>
            <a:ext cx="4510585" cy="773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Umur antara 24–40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tahun.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031756" y="3792924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3.</a:t>
            </a:r>
            <a:endParaRPr lang="en-US" sz="2400" b="1" dirty="0"/>
          </a:p>
        </p:txBody>
      </p:sp>
      <p:sp>
        <p:nvSpPr>
          <p:cNvPr id="16" name="Right Arrow 15"/>
          <p:cNvSpPr/>
          <p:nvPr/>
        </p:nvSpPr>
        <p:spPr>
          <a:xfrm>
            <a:off x="2098556" y="3869124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040855" y="4860325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4.</a:t>
            </a:r>
            <a:endParaRPr lang="en-US" sz="2400" b="1" dirty="0"/>
          </a:p>
        </p:txBody>
      </p:sp>
      <p:sp>
        <p:nvSpPr>
          <p:cNvPr id="18" name="Right Arrow 17"/>
          <p:cNvSpPr/>
          <p:nvPr/>
        </p:nvSpPr>
        <p:spPr>
          <a:xfrm>
            <a:off x="2107655" y="493652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15231" y="4713296"/>
            <a:ext cx="4883624" cy="943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Memahami dan melaksanakan janji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wasit. 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93622" y="3677414"/>
            <a:ext cx="467663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Berijazah SMA atau yang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sederajat.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60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50"/>
                            </p:stCondLst>
                            <p:childTnLst>
                              <p:par>
                                <p:cTn id="2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75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750"/>
                            </p:stCondLst>
                            <p:childTnLst>
                              <p:par>
                                <p:cTn id="3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750"/>
                            </p:stCondLst>
                            <p:childTnLst>
                              <p:par>
                                <p:cTn id="4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75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75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750"/>
                            </p:stCondLst>
                            <p:childTnLst>
                              <p:par>
                                <p:cTn id="5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4258185"/>
            <a:ext cx="767715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49" y="381000"/>
            <a:ext cx="4717977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b. Pakaian dan perlengkapan wasit 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47997" y="110785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9" name="Right Arrow 8"/>
          <p:cNvSpPr/>
          <p:nvPr/>
        </p:nvSpPr>
        <p:spPr>
          <a:xfrm>
            <a:off x="2014797" y="120466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29197" y="918862"/>
            <a:ext cx="5110660" cy="14200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Baju lengan pendek atau panjang, celana pendek,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kaos kaki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dan sepatu sepak bola. Di dada sebelah kiri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dipasang </a:t>
            </a:r>
            <a:r>
              <a:rPr lang="nl-NL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badge </a:t>
            </a:r>
            <a:r>
              <a:rPr lang="nl-NL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menurut hak dan </a:t>
            </a:r>
            <a:r>
              <a:rPr lang="nl-NL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ketentuan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47997" y="2249168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13" name="Right Arrow 12"/>
          <p:cNvSpPr/>
          <p:nvPr/>
        </p:nvSpPr>
        <p:spPr>
          <a:xfrm>
            <a:off x="2014797" y="2380953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969003" y="2322657"/>
            <a:ext cx="4510585" cy="572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Peluit diikat di pergelangan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tangan.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53683" y="3276356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3.</a:t>
            </a:r>
            <a:endParaRPr lang="en-US" sz="2400" b="1" dirty="0"/>
          </a:p>
        </p:txBody>
      </p:sp>
      <p:sp>
        <p:nvSpPr>
          <p:cNvPr id="16" name="Right Arrow 15"/>
          <p:cNvSpPr/>
          <p:nvPr/>
        </p:nvSpPr>
        <p:spPr>
          <a:xfrm>
            <a:off x="2020483" y="3352556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962782" y="426720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4.</a:t>
            </a:r>
            <a:endParaRPr lang="en-US" sz="2400" b="1" dirty="0"/>
          </a:p>
        </p:txBody>
      </p:sp>
      <p:sp>
        <p:nvSpPr>
          <p:cNvPr id="18" name="Right Arrow 17"/>
          <p:cNvSpPr/>
          <p:nvPr/>
        </p:nvSpPr>
        <p:spPr>
          <a:xfrm>
            <a:off x="2029582" y="4343400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937158" y="4196729"/>
            <a:ext cx="4883624" cy="678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Jam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wasit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stopwatch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jam </a:t>
            </a:r>
            <a:r>
              <a:rPr lang="en-US" sz="20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tangan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15549" y="3160846"/>
            <a:ext cx="4564039" cy="8925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Notes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(buku kecil) dan pensil atau alat tulis yang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962782" y="5199671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5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22" name="Right Arrow 21"/>
          <p:cNvSpPr/>
          <p:nvPr/>
        </p:nvSpPr>
        <p:spPr>
          <a:xfrm>
            <a:off x="2029582" y="5275871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937158" y="5129200"/>
            <a:ext cx="4883624" cy="678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 logam untuk undian.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79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50"/>
                            </p:stCondLst>
                            <p:childTnLst>
                              <p:par>
                                <p:cTn id="2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75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750"/>
                            </p:stCondLst>
                            <p:childTnLst>
                              <p:par>
                                <p:cTn id="3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750"/>
                            </p:stCondLst>
                            <p:childTnLst>
                              <p:par>
                                <p:cTn id="4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75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75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750"/>
                            </p:stCondLst>
                            <p:childTnLst>
                              <p:par>
                                <p:cTn id="5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750"/>
                            </p:stCondLst>
                            <p:childTnLst>
                              <p:par>
                                <p:cTn id="5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750"/>
                            </p:stCondLst>
                            <p:childTnLst>
                              <p:par>
                                <p:cTn id="6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750"/>
                            </p:stCondLst>
                            <p:childTnLst>
                              <p:par>
                                <p:cTn id="6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1117692" y="1474331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a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1" name="Right Arrow 10"/>
          <p:cNvSpPr/>
          <p:nvPr/>
        </p:nvSpPr>
        <p:spPr>
          <a:xfrm>
            <a:off x="2184492" y="1571146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985447" y="1474331"/>
            <a:ext cx="5174208" cy="613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Menegakkan dan menjalankan peraturan.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116842" y="2371692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b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6" name="Right Arrow 15"/>
          <p:cNvSpPr/>
          <p:nvPr/>
        </p:nvSpPr>
        <p:spPr>
          <a:xfrm>
            <a:off x="2183642" y="2503477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953034" y="2371692"/>
            <a:ext cx="4510585" cy="588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Membuat catatan jalannya permainan.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093526" y="323755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c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9" name="Right Arrow 18"/>
          <p:cNvSpPr/>
          <p:nvPr/>
        </p:nvSpPr>
        <p:spPr>
          <a:xfrm>
            <a:off x="2160326" y="3313750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71800" y="3122040"/>
            <a:ext cx="467663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Memberikan tendangan hukuman (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penalty kick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24600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49" y="381000"/>
            <a:ext cx="7386851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c. Kerja sama antara wasit, hakim garis, dan wasit cadangan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-1" y="795095"/>
            <a:ext cx="7386851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1. Tugas wasit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075329" y="417420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d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23" name="Right Arrow 22"/>
          <p:cNvSpPr/>
          <p:nvPr/>
        </p:nvSpPr>
        <p:spPr>
          <a:xfrm>
            <a:off x="2142129" y="427101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985447" y="4174200"/>
            <a:ext cx="5174208" cy="613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Memberikan tendangan bebas langsung/tidak langsung.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066230" y="5099646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e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27" name="Right Arrow 26"/>
          <p:cNvSpPr/>
          <p:nvPr/>
        </p:nvSpPr>
        <p:spPr>
          <a:xfrm>
            <a:off x="2133030" y="5231431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902422" y="5099646"/>
            <a:ext cx="4829603" cy="773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Memberikan teguran, kartu kuning, dan kartu merah.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58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0"/>
                            </p:stCondLst>
                            <p:childTnLst>
                              <p:par>
                                <p:cTn id="6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8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1137882" y="1896917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a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1" name="Right Arrow 10"/>
          <p:cNvSpPr/>
          <p:nvPr/>
        </p:nvSpPr>
        <p:spPr>
          <a:xfrm>
            <a:off x="2204682" y="1993732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05637" y="1896916"/>
            <a:ext cx="4637964" cy="897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Membantu tugas wasit dengan berpegang kepada peraturan-peraturan yang sudah ditentukan.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137882" y="365947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b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6" name="Right Arrow 15"/>
          <p:cNvSpPr/>
          <p:nvPr/>
        </p:nvSpPr>
        <p:spPr>
          <a:xfrm>
            <a:off x="2204682" y="379125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985447" y="3461490"/>
            <a:ext cx="4637964" cy="16139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Memberi isyarat kepada wasit jika bola ke luar pertandingan harus dilakukan tendangan sudut/tendangan gawang dan menentukan pemain penyerang dalam posisi 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offside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atau tidak.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24600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-1" y="795095"/>
            <a:ext cx="2590801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2. Tugas hakim garis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05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1067650" y="121920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a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1" name="Right Arrow 10"/>
          <p:cNvSpPr/>
          <p:nvPr/>
        </p:nvSpPr>
        <p:spPr>
          <a:xfrm>
            <a:off x="2170845" y="131601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971800" y="1219200"/>
            <a:ext cx="5174208" cy="613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Menggantikan wasit/hakim garis jika ada yang berhalangan hadir.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066800" y="2116561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b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6" name="Right Arrow 15"/>
          <p:cNvSpPr/>
          <p:nvPr/>
        </p:nvSpPr>
        <p:spPr>
          <a:xfrm>
            <a:off x="2169995" y="2248346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939387" y="2116561"/>
            <a:ext cx="4510585" cy="588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Mengurus pergantian pemain.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079879" y="2982419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c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9" name="Right Arrow 18"/>
          <p:cNvSpPr/>
          <p:nvPr/>
        </p:nvSpPr>
        <p:spPr>
          <a:xfrm>
            <a:off x="2146679" y="3058619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58153" y="2866909"/>
            <a:ext cx="467663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Memberi isyarat kepada wasit jika pertandingan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telah selesai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24600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494419"/>
            <a:ext cx="7386851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3. Tugas wasit cadangan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061682" y="3919069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d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23" name="Right Arrow 22"/>
          <p:cNvSpPr/>
          <p:nvPr/>
        </p:nvSpPr>
        <p:spPr>
          <a:xfrm>
            <a:off x="2128482" y="4015884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971800" y="3919069"/>
            <a:ext cx="5174208" cy="613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Melarang 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official 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masuk ke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lapangan.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052583" y="4844515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e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27" name="Right Arrow 26"/>
          <p:cNvSpPr/>
          <p:nvPr/>
        </p:nvSpPr>
        <p:spPr>
          <a:xfrm>
            <a:off x="2119383" y="4976300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888775" y="4844515"/>
            <a:ext cx="4829603" cy="773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Menerima isyarat dari wasit tentang nilai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 penghentian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pertandingan.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15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0"/>
                            </p:stCondLst>
                            <p:childTnLst>
                              <p:par>
                                <p:cTn id="6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8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74" y="1326903"/>
            <a:ext cx="6748283" cy="454049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-152400" y="609600"/>
            <a:ext cx="7288695" cy="67793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214176" tIns="107087" rIns="214176" bIns="107087" rtlCol="0">
            <a:spAutoFit/>
          </a:bodyPr>
          <a:lstStyle/>
          <a:p>
            <a:r>
              <a:rPr lang="en-US" sz="3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Permainan</a:t>
            </a:r>
            <a:r>
              <a:rPr lang="en-US" sz="3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Bola </a:t>
            </a:r>
            <a:r>
              <a:rPr lang="en-US" sz="3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Besar</a:t>
            </a:r>
            <a:endParaRPr lang="en-US" sz="3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19"/>
          <p:cNvGrpSpPr/>
          <p:nvPr/>
        </p:nvGrpSpPr>
        <p:grpSpPr>
          <a:xfrm>
            <a:off x="4540155" y="935509"/>
            <a:ext cx="4151243" cy="4212337"/>
            <a:chOff x="10081260" y="3619149"/>
            <a:chExt cx="9547860" cy="10109611"/>
          </a:xfrm>
        </p:grpSpPr>
        <p:sp>
          <p:nvSpPr>
            <p:cNvPr id="24" name="Rectangle 23"/>
            <p:cNvSpPr/>
            <p:nvPr/>
          </p:nvSpPr>
          <p:spPr>
            <a:xfrm>
              <a:off x="10165079" y="4604162"/>
              <a:ext cx="9372600" cy="9124598"/>
            </a:xfrm>
            <a:prstGeom prst="rect">
              <a:avLst/>
            </a:prstGeom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214226" tIns="107113" rIns="214226" bIns="107113" numCol="1">
              <a:spAutoFit/>
            </a:bodyPr>
            <a:lstStyle/>
            <a:p>
              <a:pPr marL="317365" indent="-317365" eaLnBrk="0" hangingPunct="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id-ID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Memahami </a:t>
              </a:r>
              <a:r>
                <a:rPr lang="id-ID" sz="1600" dirty="0">
                  <a:latin typeface="Arial" panose="020B0604020202020204" pitchFamily="34" charset="0"/>
                  <a:cs typeface="Arial" panose="020B0604020202020204" pitchFamily="34" charset="0"/>
                </a:rPr>
                <a:t>dan mempraktikkan formasi permainan sepak bola</a:t>
              </a:r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.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  <a:p>
              <a:pPr marL="317365" indent="-317365" eaLnBrk="0" hangingPunct="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id-ID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Memahami </a:t>
              </a:r>
              <a:r>
                <a:rPr lang="id-ID" sz="1600" dirty="0">
                  <a:latin typeface="Arial" panose="020B0604020202020204" pitchFamily="34" charset="0"/>
                  <a:cs typeface="Arial" panose="020B0604020202020204" pitchFamily="34" charset="0"/>
                </a:rPr>
                <a:t>perwasitan dalam permainan sepak bola</a:t>
              </a:r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. 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  <a:p>
              <a:pPr marL="317365" indent="-317365" eaLnBrk="0" hangingPunct="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id-ID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Memahami </a:t>
              </a:r>
              <a:r>
                <a:rPr lang="id-ID" sz="1600" dirty="0">
                  <a:latin typeface="Arial" panose="020B0604020202020204" pitchFamily="34" charset="0"/>
                  <a:cs typeface="Arial" panose="020B0604020202020204" pitchFamily="34" charset="0"/>
                </a:rPr>
                <a:t>hakikat pola penyerangan permainan bola voli</a:t>
              </a:r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.</a:t>
              </a:r>
              <a:endParaRPr lang="id-ID" sz="1600" dirty="0" smtClean="0">
                <a:latin typeface="Arial" pitchFamily="34" charset="0"/>
                <a:cs typeface="Arial" pitchFamily="34" charset="0"/>
              </a:endParaRPr>
            </a:p>
            <a:p>
              <a:pPr marL="317365" indent="-317365" eaLnBrk="0" hangingPunct="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id-ID" sz="1600" dirty="0" smtClean="0">
                  <a:latin typeface="Arial" pitchFamily="34" charset="0"/>
                  <a:cs typeface="Arial" pitchFamily="34" charset="0"/>
                </a:rPr>
                <a:t>M</a:t>
              </a:r>
              <a:r>
                <a:rPr lang="it-IT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emahami </a:t>
              </a:r>
              <a:r>
                <a:rPr lang="it-IT" sz="1600" dirty="0">
                  <a:latin typeface="Arial" panose="020B0604020202020204" pitchFamily="34" charset="0"/>
                  <a:cs typeface="Arial" panose="020B0604020202020204" pitchFamily="34" charset="0"/>
                </a:rPr>
                <a:t>dan mempraktikkan formasi permainan bola </a:t>
              </a:r>
              <a:r>
                <a:rPr lang="it-IT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voli</a:t>
              </a:r>
              <a:r>
                <a:rPr lang="id-ID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marL="317365" indent="-317365" eaLnBrk="0" hangingPunct="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id-ID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Memahami </a:t>
              </a:r>
              <a:r>
                <a:rPr lang="id-ID" sz="1600" dirty="0">
                  <a:latin typeface="Arial" panose="020B0604020202020204" pitchFamily="34" charset="0"/>
                  <a:cs typeface="Arial" panose="020B0604020202020204" pitchFamily="34" charset="0"/>
                </a:rPr>
                <a:t>dan mempraktikkan formasi permainan bola </a:t>
              </a:r>
              <a:r>
                <a:rPr lang="id-ID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basket.</a:t>
              </a:r>
            </a:p>
            <a:p>
              <a:pPr marL="317365" indent="-317365" eaLnBrk="0" hangingPunct="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id-ID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Memahami </a:t>
              </a:r>
              <a:r>
                <a:rPr lang="id-ID" sz="1600" dirty="0">
                  <a:latin typeface="Arial" panose="020B0604020202020204" pitchFamily="34" charset="0"/>
                  <a:cs typeface="Arial" panose="020B0604020202020204" pitchFamily="34" charset="0"/>
                </a:rPr>
                <a:t>dan mempraktikkan pola penyerangan </a:t>
              </a:r>
              <a:r>
                <a:rPr lang="id-ID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dan pola pertahanan permainan </a:t>
              </a:r>
              <a:r>
                <a:rPr lang="id-ID" sz="1600" dirty="0">
                  <a:latin typeface="Arial" panose="020B0604020202020204" pitchFamily="34" charset="0"/>
                  <a:cs typeface="Arial" panose="020B0604020202020204" pitchFamily="34" charset="0"/>
                </a:rPr>
                <a:t>bola </a:t>
              </a:r>
              <a:r>
                <a:rPr lang="id-ID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basket.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081260" y="3619149"/>
              <a:ext cx="9547860" cy="111009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214226" tIns="107113" rIns="214226" bIns="107113">
              <a:spAutoFit/>
            </a:bodyPr>
            <a:lstStyle/>
            <a:p>
              <a:pPr eaLnBrk="0" hangingPunct="0"/>
              <a:r>
                <a:rPr lang="en-US" sz="16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Tujuan</a:t>
              </a:r>
              <a:r>
                <a:rPr lang="en-US" sz="1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pembelajaran</a:t>
              </a:r>
              <a:r>
                <a:rPr lang="en-US" sz="1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:</a:t>
              </a:r>
            </a:p>
          </p:txBody>
        </p:sp>
      </p:grpSp>
      <p:pic>
        <p:nvPicPr>
          <p:cNvPr id="10" name="Picture 9" descr="F:\vv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52400" y="84070"/>
            <a:ext cx="7288695" cy="64715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214176" tIns="107087" rIns="214176" bIns="107087" rtlCol="0">
            <a:spAutoFit/>
          </a:bodyPr>
          <a:lstStyle/>
          <a:p>
            <a:r>
              <a:rPr lang="en-US" sz="2800" b="1" dirty="0" err="1" smtClean="0">
                <a:solidFill>
                  <a:srgbClr val="DA326E"/>
                </a:solidFill>
                <a:latin typeface="Arial" pitchFamily="34" charset="0"/>
                <a:cs typeface="Arial" pitchFamily="34" charset="0"/>
              </a:rPr>
              <a:t>Pelajaran</a:t>
            </a:r>
            <a:r>
              <a:rPr lang="en-US" sz="2800" b="1" dirty="0" smtClean="0">
                <a:solidFill>
                  <a:srgbClr val="DA326E"/>
                </a:solidFill>
                <a:latin typeface="Arial" pitchFamily="34" charset="0"/>
                <a:cs typeface="Arial" pitchFamily="34" charset="0"/>
              </a:rPr>
              <a:t> 1</a:t>
            </a:r>
            <a:endParaRPr lang="en-US" sz="2800" b="1" dirty="0">
              <a:solidFill>
                <a:srgbClr val="DA326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1194888" y="3725254"/>
            <a:ext cx="4133774" cy="49326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214176" tIns="107087" rIns="214176" bIns="107087" rtlCol="0">
            <a:spAutoFit/>
          </a:bodyPr>
          <a:lstStyle/>
          <a:p>
            <a:r>
              <a:rPr lang="en-US" sz="1600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Sumber</a:t>
            </a: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16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Flickr.com/</a:t>
            </a:r>
            <a:r>
              <a:rPr lang="id-ID" sz="1600" i="1" dirty="0">
                <a:solidFill>
                  <a:srgbClr val="0070C0"/>
                </a:solidFill>
              </a:rPr>
              <a:t> </a:t>
            </a:r>
            <a:r>
              <a:rPr lang="id-ID" i="1" dirty="0" smtClean="0">
                <a:solidFill>
                  <a:srgbClr val="0070C0"/>
                </a:solidFill>
              </a:rPr>
              <a:t>Paul</a:t>
            </a:r>
            <a:endParaRPr lang="en-US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78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24600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494419"/>
            <a:ext cx="7386851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d. Isyarat-isyarat wasit dan hakim garis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Cloud Callout 19"/>
          <p:cNvSpPr/>
          <p:nvPr/>
        </p:nvSpPr>
        <p:spPr>
          <a:xfrm>
            <a:off x="4484427" y="1066800"/>
            <a:ext cx="3973773" cy="4000500"/>
          </a:xfrm>
          <a:prstGeom prst="cloudCallout">
            <a:avLst>
              <a:gd name="adj1" fmla="val -86743"/>
              <a:gd name="adj2" fmla="val 296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Isyarat wasit dapat berupa bunyi peluit dan 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gerakan tangan</a:t>
            </a:r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. Bunyi peluit dari wasit umumnya ada dua macam,</a:t>
            </a:r>
          </a:p>
          <a:p>
            <a:pPr algn="ctr"/>
            <a:r>
              <a:rPr lang="fi-FI" sz="2000" dirty="0">
                <a:latin typeface="Arial" panose="020B0604020202020204" pitchFamily="34" charset="0"/>
                <a:cs typeface="Arial" panose="020B0604020202020204" pitchFamily="34" charset="0"/>
              </a:rPr>
              <a:t>didasarkan atas tujuan atau kegunaannya.</a:t>
            </a:r>
            <a:endParaRPr lang="id-ID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5" name="Picture 24" descr="thinker-28741_12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066800"/>
            <a:ext cx="3827978" cy="51360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14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24600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290429"/>
            <a:ext cx="1981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1) Isyarat wasit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65341"/>
            <a:ext cx="4621481" cy="34975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941" y="474898"/>
            <a:ext cx="3066918" cy="388802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9010" y="4416836"/>
            <a:ext cx="1485899" cy="678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Terjadi pelanggaran</a:t>
            </a:r>
            <a:endParaRPr lang="en-US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04909" y="4451524"/>
            <a:ext cx="1485899" cy="678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Permainan dilanjutkan</a:t>
            </a:r>
            <a:endParaRPr lang="en-US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0" y="4452120"/>
            <a:ext cx="1485899" cy="678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Bola keluar lapangan</a:t>
            </a:r>
            <a:endParaRPr lang="en-US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78682" y="4419600"/>
            <a:ext cx="3465178" cy="1010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Pemberian kartu kuning/merah kepada pemain yang melakukan pelanggaan keras</a:t>
            </a:r>
            <a:endParaRPr lang="en-US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13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106454" y="4791217"/>
            <a:ext cx="1454696" cy="678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Terjadi pelanggaran</a:t>
            </a:r>
            <a:endParaRPr lang="en-US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97782" y="4657900"/>
            <a:ext cx="2091620" cy="1022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Terjadi pelanggaran </a:t>
            </a:r>
            <a:r>
              <a:rPr lang="id-ID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offside</a:t>
            </a:r>
            <a:r>
              <a:rPr lang="id-ID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di sisi dekat hakim garis</a:t>
            </a:r>
            <a:endParaRPr lang="en-US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4630" y="4758422"/>
            <a:ext cx="1485899" cy="678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Pergantian pemain</a:t>
            </a:r>
            <a:endParaRPr lang="en-US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13" y="322116"/>
            <a:ext cx="5668223" cy="4492867"/>
          </a:xfrm>
          <a:prstGeom prst="rect">
            <a:avLst/>
          </a:prstGeom>
        </p:spPr>
      </p:pic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24600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24295" y="4572000"/>
            <a:ext cx="2983073" cy="135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Lemparan ke dalam diberikan kepada pihak yang menyerang ke sisi kanan hakim garis</a:t>
            </a:r>
            <a:endParaRPr lang="en-US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290429"/>
            <a:ext cx="2743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2) Isyarat hakim garis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59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24600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91340" y="4661403"/>
            <a:ext cx="3142397" cy="677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Terjadi pelanggaran </a:t>
            </a:r>
            <a:r>
              <a:rPr lang="id-ID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offside </a:t>
            </a:r>
            <a:r>
              <a:rPr lang="id-ID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di sisi tengah lapangan</a:t>
            </a:r>
            <a:endParaRPr lang="en-US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004" y="349721"/>
            <a:ext cx="4774692" cy="425071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33737" y="4679600"/>
            <a:ext cx="3142397" cy="677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Terjadi pelanggaran </a:t>
            </a:r>
            <a:r>
              <a:rPr lang="id-ID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offside </a:t>
            </a:r>
            <a:r>
              <a:rPr lang="id-ID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di sisi jauh dari hakim garis</a:t>
            </a:r>
            <a:endParaRPr lang="en-US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49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" y="5337412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0" y="259270"/>
            <a:ext cx="7239000" cy="593413"/>
          </a:xfrm>
          <a:prstGeom prst="homePlate">
            <a:avLst/>
          </a:prstGeom>
          <a:solidFill>
            <a:srgbClr val="DA326E"/>
          </a:solidFill>
          <a:ln>
            <a:solidFill>
              <a:srgbClr val="DA32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400" b="1" dirty="0" smtClean="0">
                <a:latin typeface="Arial" pitchFamily="34" charset="0"/>
                <a:cs typeface="Arial" pitchFamily="34" charset="0"/>
              </a:rPr>
              <a:t>B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Aktivitas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Pembelajaran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Permainan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id-ID" sz="2400" b="1" dirty="0" smtClean="0">
                <a:latin typeface="Arial" pitchFamily="34" charset="0"/>
                <a:cs typeface="Arial" pitchFamily="34" charset="0"/>
              </a:rPr>
              <a:t>Bola Voli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990600"/>
            <a:ext cx="63246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1. Hakikat Pola Penyerangan Permainan Bola Voli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4267200" y="1688174"/>
            <a:ext cx="4419600" cy="4103026"/>
          </a:xfrm>
          <a:prstGeom prst="cloudCallout">
            <a:avLst>
              <a:gd name="adj1" fmla="val -97251"/>
              <a:gd name="adj2" fmla="val 2627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Pola penyerangan dimaksudkan untuk memaksa regu</a:t>
            </a:r>
          </a:p>
          <a:p>
            <a:pPr algn="ctr"/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lawan bermain menurut keinginan regu yang menyerang.</a:t>
            </a:r>
          </a:p>
          <a:p>
            <a:pPr algn="ctr"/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Penyerang harus mampu memimpin pertandingan secara aktif</a:t>
            </a:r>
          </a:p>
          <a:p>
            <a:pPr algn="ctr"/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dan progresif untuk mematahkan perlawanan regu lawan.</a:t>
            </a:r>
            <a:endParaRPr lang="id-ID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12" descr="thinker-28741_12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756216"/>
            <a:ext cx="3314148" cy="444665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089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-9098" y="514094"/>
            <a:ext cx="41148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2. Formasi Permainan Bola Voli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loud Callout 6"/>
          <p:cNvSpPr/>
          <p:nvPr/>
        </p:nvSpPr>
        <p:spPr>
          <a:xfrm>
            <a:off x="4562902" y="1487154"/>
            <a:ext cx="3810000" cy="3618246"/>
          </a:xfrm>
          <a:prstGeom prst="cloudCallout">
            <a:avLst>
              <a:gd name="adj1" fmla="val -97251"/>
              <a:gd name="adj2" fmla="val 2627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Formasi pemain adalah suatu bentuk pengaturan posisi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pemain dari suatu regu, baik pada saat menyerang maupun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bertahan.</a:t>
            </a:r>
            <a:endParaRPr lang="id-ID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thinker-28741_12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193161"/>
            <a:ext cx="3733800" cy="50097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150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4258185"/>
            <a:ext cx="767715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622" y="978230"/>
            <a:ext cx="532757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Empat bagian posisi-posisi pemain bola voli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40855" y="1757392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9" name="Right Arrow 8"/>
          <p:cNvSpPr/>
          <p:nvPr/>
        </p:nvSpPr>
        <p:spPr>
          <a:xfrm>
            <a:off x="2107655" y="1854207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07270" y="1697457"/>
            <a:ext cx="5110660" cy="914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engumpan (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tosser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026070" y="2765736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13" name="Right Arrow 12"/>
          <p:cNvSpPr/>
          <p:nvPr/>
        </p:nvSpPr>
        <p:spPr>
          <a:xfrm>
            <a:off x="2092870" y="2897521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47076" y="2781778"/>
            <a:ext cx="4510585" cy="773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Pemukul (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smasher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spiker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031756" y="3792924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3.</a:t>
            </a:r>
            <a:endParaRPr lang="en-US" sz="2400" b="1" dirty="0"/>
          </a:p>
        </p:txBody>
      </p:sp>
      <p:sp>
        <p:nvSpPr>
          <p:cNvPr id="16" name="Right Arrow 15"/>
          <p:cNvSpPr/>
          <p:nvPr/>
        </p:nvSpPr>
        <p:spPr>
          <a:xfrm>
            <a:off x="2098556" y="3869124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040855" y="4860325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4.</a:t>
            </a:r>
            <a:endParaRPr lang="en-US" sz="2400" b="1" dirty="0"/>
          </a:p>
        </p:txBody>
      </p:sp>
      <p:sp>
        <p:nvSpPr>
          <p:cNvPr id="18" name="Right Arrow 17"/>
          <p:cNvSpPr/>
          <p:nvPr/>
        </p:nvSpPr>
        <p:spPr>
          <a:xfrm>
            <a:off x="2107655" y="493652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993622" y="4672157"/>
            <a:ext cx="4883624" cy="943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Penutup (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cover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93622" y="3677414"/>
            <a:ext cx="467663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Pembendung (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blocker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53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50"/>
                            </p:stCondLst>
                            <p:childTnLst>
                              <p:par>
                                <p:cTn id="2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75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750"/>
                            </p:stCondLst>
                            <p:childTnLst>
                              <p:par>
                                <p:cTn id="3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750"/>
                            </p:stCondLst>
                            <p:childTnLst>
                              <p:par>
                                <p:cTn id="4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75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75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750"/>
                            </p:stCondLst>
                            <p:childTnLst>
                              <p:par>
                                <p:cTn id="5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228600"/>
            <a:ext cx="4883624" cy="585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Penutup (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cover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49289"/>
            <a:ext cx="4581144" cy="512170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9600" y="1051681"/>
            <a:ext cx="2895600" cy="3716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Penutup (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cover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adalah pemain yang tidak melakukan blok</a:t>
            </a:r>
          </a:p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 bertugas menutup daerah kosong di sekitar blok.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22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39840"/>
            <a:ext cx="4495800" cy="30845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4000" y="1099598"/>
            <a:ext cx="2895600" cy="3716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/>
              <a:t>Komposisi pemainnya sebagai berikut</a:t>
            </a:r>
            <a:r>
              <a:rPr lang="id-ID" sz="2000" dirty="0" smtClean="0"/>
              <a:t>..</a:t>
            </a:r>
          </a:p>
          <a:p>
            <a:endParaRPr lang="en-US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3337"/>
            <a:ext cx="7391400" cy="585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Sistem penyerangan ditinjau dari posisi tempat penyerangan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81600" y="2095763"/>
            <a:ext cx="3657600" cy="2976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Komposisi pemainnya sebagai berikut.</a:t>
            </a:r>
          </a:p>
          <a:p>
            <a:pPr marL="457200" indent="-457200">
              <a:buAutoNum type="arabicPeriod"/>
            </a:pP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 penyerangan dari tepi (posisi 2 dan 4).</a:t>
            </a:r>
          </a:p>
          <a:p>
            <a:pPr marL="457200" indent="-457200">
              <a:buAutoNum type="arabicPeriod"/>
            </a:pP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 penyerangan dari posisi tengah (posisi 3).</a:t>
            </a:r>
          </a:p>
          <a:p>
            <a:pPr marL="457200" indent="-457200">
              <a:buAutoNum type="arabicPeriod"/>
            </a:pP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 penyerangan kombinasi tepi dan tengah (posisi 2, 3, dan 4).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-38100" y="550956"/>
            <a:ext cx="53340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3. Pola Penyerangan Permainan Bola Voli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78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591379"/>
            <a:ext cx="6467902" cy="4082402"/>
          </a:xfrm>
          <a:prstGeom prst="rect">
            <a:avLst/>
          </a:prstGeom>
        </p:spPr>
      </p:pic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9098" y="654376"/>
            <a:ext cx="8382000" cy="585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Pola penyerangan 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set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 posisi 3 ditunjukkan pada posisi 4-2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0500" y="1469655"/>
            <a:ext cx="2628900" cy="2976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2901" y="1451704"/>
            <a:ext cx="2476500" cy="4086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Variasi serangan dengan menggunakan sistem </a:t>
            </a:r>
            <a:r>
              <a:rPr lang="id-ID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set</a:t>
            </a:r>
          </a:p>
          <a:p>
            <a:r>
              <a:rPr lang="id-ID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akan memunculkan beberapa adegan variasi di lapangan. </a:t>
            </a:r>
            <a:r>
              <a:rPr lang="id-ID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 ini </a:t>
            </a:r>
            <a:r>
              <a:rPr lang="id-ID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terjadi jika bukan </a:t>
            </a:r>
            <a:r>
              <a:rPr lang="id-ID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setter </a:t>
            </a:r>
            <a:r>
              <a:rPr lang="id-ID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 memberikan bola </a:t>
            </a:r>
            <a:r>
              <a:rPr lang="id-ID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tersebut. Namun</a:t>
            </a:r>
            <a:r>
              <a:rPr lang="id-ID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jika bola dimainkan pada posisi pemain di </a:t>
            </a:r>
            <a:r>
              <a:rPr lang="id-ID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daerah 3-2</a:t>
            </a:r>
            <a:r>
              <a:rPr lang="id-ID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d-ID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setter-</a:t>
            </a:r>
            <a:r>
              <a:rPr lang="id-ID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lah yang </a:t>
            </a:r>
            <a:r>
              <a:rPr lang="id-ID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memainkannya.</a:t>
            </a:r>
            <a:endParaRPr lang="en-US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27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0" y="259270"/>
            <a:ext cx="7543800" cy="593413"/>
          </a:xfrm>
          <a:prstGeom prst="homePlate">
            <a:avLst/>
          </a:prstGeom>
          <a:solidFill>
            <a:srgbClr val="DA326E"/>
          </a:solidFill>
          <a:ln>
            <a:solidFill>
              <a:srgbClr val="DA32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A.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Aktivitas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Pembelajaran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Permainan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Sepak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Bola 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Cloud Callout 19"/>
          <p:cNvSpPr/>
          <p:nvPr/>
        </p:nvSpPr>
        <p:spPr>
          <a:xfrm>
            <a:off x="4343400" y="1704354"/>
            <a:ext cx="4267200" cy="3629645"/>
          </a:xfrm>
          <a:prstGeom prst="cloudCallout">
            <a:avLst>
              <a:gd name="adj1" fmla="val -92989"/>
              <a:gd name="adj2" fmla="val 576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Formasi (sistem) dalam permainan sepak bola adalah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cara penempatan, ruang gerak, serta pembagian tugas dari</a:t>
            </a:r>
          </a:p>
          <a:p>
            <a:pPr algn="ctr"/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setiap pemain dengan posisi yang ditempatinya.</a:t>
            </a: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thinker-28741_12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1" y="1704355"/>
            <a:ext cx="3352800" cy="4498516"/>
          </a:xfrm>
          <a:prstGeom prst="rect">
            <a:avLst/>
          </a:prstGeom>
          <a:ln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0" y="990600"/>
            <a:ext cx="70104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1. Bermain Sepak Bola Menggunakan Berbagai Variasi 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24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33400"/>
            <a:ext cx="8382000" cy="585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Pola penyerangan set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 posisi 2 diarahkan pada posisi 3-4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6" y="1524000"/>
            <a:ext cx="6467903" cy="40824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81148" y="1524000"/>
            <a:ext cx="2476500" cy="3653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 kombinasi serangan ini sering dilakukan dalam</a:t>
            </a:r>
          </a:p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pertandingan yang dimainkan dengan cara 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set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 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 set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Akan tetapi, serangan secara efektif dapat dilakukan oleh</a:t>
            </a:r>
          </a:p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dua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pemain.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62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1157"/>
            <a:ext cx="8382000" cy="585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 Pola penyerangan 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passing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pertama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ditujukan pada posisi 2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4" y="976066"/>
            <a:ext cx="7888406" cy="48983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10200" y="1232940"/>
            <a:ext cx="3733800" cy="1891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 sistem variasi ini, 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setter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 memukul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langsung bola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tersebut atau dapat berpura-pura menyerang.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Selanjutnya, 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setter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melambungkan 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 set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rendah atau tinggi.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70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0" y="1099598"/>
            <a:ext cx="2895600" cy="3716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/>
              <a:t>Komposisi pemainnya sebagai berikut</a:t>
            </a:r>
            <a:r>
              <a:rPr lang="id-ID" sz="2000" dirty="0" smtClean="0"/>
              <a:t>..</a:t>
            </a:r>
          </a:p>
          <a:p>
            <a:endParaRPr lang="en-US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1157"/>
            <a:ext cx="8382000" cy="585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 Pola penyerangan dengan tukar tempat (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6554"/>
            <a:ext cx="4842040" cy="34302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86400" y="1855034"/>
            <a:ext cx="3200400" cy="26407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Suatu keharusan bahwa pola penyerangan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dilakukan </a:t>
            </a:r>
            <a:r>
              <a:rPr lang="sv-SE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 </a:t>
            </a:r>
            <a:r>
              <a:rPr lang="sv-SE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menukar tempat pada posisi tiga dan empat </a:t>
            </a:r>
            <a:r>
              <a:rPr lang="sv-SE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bergerak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menyilang menuju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arah penyerangan.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48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1157"/>
            <a:ext cx="8382000" cy="585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f. Pola penyerangan dengan tipuan, smes, dan penempatan bola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564" y="1676400"/>
            <a:ext cx="5029200" cy="35628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8600" y="1851274"/>
            <a:ext cx="3200400" cy="26407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632110"/>
            <a:ext cx="3657600" cy="3433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 melakukannya:</a:t>
            </a:r>
          </a:p>
          <a:p>
            <a:pPr marL="457200" indent="-457200">
              <a:buAutoNum type="arabicPeriod"/>
            </a:pPr>
            <a:r>
              <a:rPr lang="id-ID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Membuat variasi serangan dengan saling menyilang di daerah serang terutama oleh pemain yang berada di posisi 2, 3, dan 4.</a:t>
            </a:r>
          </a:p>
          <a:p>
            <a:pPr marL="457200" indent="-457200">
              <a:buAutoNum type="arabicPeriod"/>
            </a:pPr>
            <a:r>
              <a:rPr lang="id-ID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Jika menghadapi pertahanan lawan yang kuat, gunakan sistem tipuan.</a:t>
            </a:r>
          </a:p>
          <a:p>
            <a:pPr marL="457200" indent="-457200">
              <a:buAutoNum type="arabicPeriod"/>
            </a:pPr>
            <a:r>
              <a:rPr lang="id-ID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Penempatan bola harus di daerah yang sulit dijangkau oleh pihak lawan.</a:t>
            </a:r>
            <a:endParaRPr lang="en-US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48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0" y="1099598"/>
            <a:ext cx="2895600" cy="3716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/>
              <a:t>Komposisi pemainnya sebagai berikut</a:t>
            </a:r>
            <a:r>
              <a:rPr lang="id-ID" sz="2000" dirty="0" smtClean="0"/>
              <a:t>..</a:t>
            </a:r>
          </a:p>
          <a:p>
            <a:endParaRPr lang="en-US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-38100" y="550956"/>
            <a:ext cx="51435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4. Pola Pertahanan Permainan Bola Voli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loud Callout 7"/>
          <p:cNvSpPr/>
          <p:nvPr/>
        </p:nvSpPr>
        <p:spPr>
          <a:xfrm>
            <a:off x="4562902" y="1193161"/>
            <a:ext cx="4200098" cy="3912239"/>
          </a:xfrm>
          <a:prstGeom prst="cloudCallout">
            <a:avLst>
              <a:gd name="adj1" fmla="val -88675"/>
              <a:gd name="adj2" fmla="val 4752"/>
            </a:avLst>
          </a:prstGeom>
          <a:solidFill>
            <a:srgbClr val="DA326E"/>
          </a:solidFill>
          <a:ln>
            <a:solidFill>
              <a:srgbClr val="DA32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i-FI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Pertahanan </a:t>
            </a:r>
            <a:r>
              <a:rPr lang="fi-FI" sz="2000" dirty="0">
                <a:latin typeface="Arial" panose="020B0604020202020204" pitchFamily="34" charset="0"/>
                <a:cs typeface="Arial" panose="020B0604020202020204" pitchFamily="34" charset="0"/>
              </a:rPr>
              <a:t>merupakan bagian permainan yang harus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diperhatikan dengan serius, mengingat andilnya yang besar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untuk memenangkan pertandingan dalam suatu permainan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bola voli.</a:t>
            </a:r>
            <a:endParaRPr lang="id-ID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 descr="thinker-28741_12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193161"/>
            <a:ext cx="3733800" cy="50097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027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0" y="1099598"/>
            <a:ext cx="2895600" cy="3716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/>
              <a:t>Komposisi pemainnya sebagai berikut</a:t>
            </a:r>
            <a:r>
              <a:rPr lang="id-ID" sz="2000" dirty="0" smtClean="0"/>
              <a:t>..</a:t>
            </a:r>
          </a:p>
          <a:p>
            <a:endParaRPr lang="en-US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8413" y="936152"/>
            <a:ext cx="890897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Tiga tahapan yang harus diperhatikan dalam pertahanan permainan bola voli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40855" y="1757392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9" name="Right Arrow 8"/>
          <p:cNvSpPr/>
          <p:nvPr/>
        </p:nvSpPr>
        <p:spPr>
          <a:xfrm>
            <a:off x="2107655" y="1854207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07270" y="1697457"/>
            <a:ext cx="5110660" cy="9145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ahap pemulaan (start)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026070" y="2765736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12" name="Right Arrow 11"/>
          <p:cNvSpPr/>
          <p:nvPr/>
        </p:nvSpPr>
        <p:spPr>
          <a:xfrm>
            <a:off x="2092870" y="2897521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47076" y="2781778"/>
            <a:ext cx="4510585" cy="773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Tahap menerima bola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031756" y="3792924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3.</a:t>
            </a:r>
            <a:endParaRPr lang="en-US" sz="2400" b="1" dirty="0"/>
          </a:p>
        </p:txBody>
      </p:sp>
      <p:sp>
        <p:nvSpPr>
          <p:cNvPr id="15" name="Right Arrow 14"/>
          <p:cNvSpPr/>
          <p:nvPr/>
        </p:nvSpPr>
        <p:spPr>
          <a:xfrm>
            <a:off x="2098556" y="3869124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993622" y="3677414"/>
            <a:ext cx="467663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Tahap gerakan akhir (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 through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23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50"/>
                            </p:stCondLst>
                            <p:childTnLst>
                              <p:par>
                                <p:cTn id="2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75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750"/>
                            </p:stCondLst>
                            <p:childTnLst>
                              <p:par>
                                <p:cTn id="3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750"/>
                            </p:stCondLst>
                            <p:childTnLst>
                              <p:par>
                                <p:cTn id="4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0" y="1099598"/>
            <a:ext cx="2895600" cy="3716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/>
              <a:t>Komposisi pemainnya sebagai berikut</a:t>
            </a:r>
            <a:r>
              <a:rPr lang="id-ID" sz="2000" dirty="0" smtClean="0"/>
              <a:t>..</a:t>
            </a:r>
          </a:p>
          <a:p>
            <a:endParaRPr lang="en-US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8413" y="936152"/>
            <a:ext cx="7130587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a. Pola pertahanan dengan blok dengan 1, 2, dan 3 pemain 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991176"/>
            <a:ext cx="5257800" cy="29887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15000" y="1912227"/>
            <a:ext cx="3200400" cy="3124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 melakukan pertahanan dapat menggunakan blok</a:t>
            </a:r>
          </a:p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 satu, dua, atau tiga orang yang dilakukan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 </a:t>
            </a:r>
            <a:r>
              <a:rPr lang="nl-NL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posisi </a:t>
            </a:r>
            <a:r>
              <a:rPr lang="nl-NL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 3, dan 4, dan disesuaikan dengan </a:t>
            </a:r>
            <a:r>
              <a:rPr lang="nl-NL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bidang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jangkauan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 pemain yang harus diblok.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4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0" y="1099598"/>
            <a:ext cx="2895600" cy="3716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/>
              <a:t>Komposisi pemainnya sebagai berikut</a:t>
            </a:r>
            <a:r>
              <a:rPr lang="id-ID" sz="2000" dirty="0" smtClean="0"/>
              <a:t>..</a:t>
            </a:r>
          </a:p>
          <a:p>
            <a:endParaRPr lang="en-US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8413" y="936152"/>
            <a:ext cx="7130587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b. Pola pertahanan tanpa blok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946470"/>
            <a:ext cx="5229750" cy="28700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8600" y="1819029"/>
            <a:ext cx="3200400" cy="3124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i-FI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ertahanan </a:t>
            </a:r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tanpa </a:t>
            </a:r>
            <a:r>
              <a:rPr lang="fi-FI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blok </a:t>
            </a:r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dilakukan </a:t>
            </a:r>
            <a:r>
              <a:rPr lang="fi-FI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pemain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lawan melakukan serangan dengan pukulan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jauh </a:t>
            </a:r>
            <a:r>
              <a:rPr lang="fi-FI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 </a:t>
            </a:r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belakang. Oleh karena itu, sistem pertahanan dilakukan</a:t>
            </a:r>
          </a:p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 cara membentuk formasi 5 atau 6 pemain di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daerah bertahan.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01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9" y="1230983"/>
            <a:ext cx="8427381" cy="4865266"/>
          </a:xfrm>
          <a:prstGeom prst="rect">
            <a:avLst/>
          </a:prstGeom>
        </p:spPr>
      </p:pic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-38100" y="550956"/>
            <a:ext cx="79629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5. Bermain Bola Voli Menggunakan Peraturan yang Dimodifikasi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75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3095197" y="5072089"/>
            <a:ext cx="4829603" cy="773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Harus menjadi anggota salah satu perkumpulan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bola voli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5313217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0" y="1099598"/>
            <a:ext cx="2895600" cy="3716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/>
              <a:t>Komposisi pemainnya sebagai berikut</a:t>
            </a:r>
            <a:r>
              <a:rPr lang="id-ID" sz="2000" dirty="0" smtClean="0"/>
              <a:t>..</a:t>
            </a:r>
          </a:p>
          <a:p>
            <a:endParaRPr lang="en-US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397839"/>
            <a:ext cx="52197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6. Perwasitan dalam Permainan Bola Voli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" y="946481"/>
            <a:ext cx="7130587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a. Syarat-syarat menjadi wasit bola voli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201855" y="1446774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19" name="Right Arrow 18"/>
          <p:cNvSpPr/>
          <p:nvPr/>
        </p:nvSpPr>
        <p:spPr>
          <a:xfrm>
            <a:off x="2305050" y="1543589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106005" y="1425850"/>
            <a:ext cx="5174208" cy="764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Seorang wasit harus berbadan sehat dan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mempunyai fisik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201005" y="2344135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22" name="Right Arrow 21"/>
          <p:cNvSpPr/>
          <p:nvPr/>
        </p:nvSpPr>
        <p:spPr>
          <a:xfrm>
            <a:off x="2304200" y="2475920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073592" y="2382815"/>
            <a:ext cx="5601476" cy="588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Mempunyai bakat untuk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menjadi seorang wasit.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14084" y="3209993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3.</a:t>
            </a:r>
            <a:endParaRPr lang="en-US" sz="2400" b="1" dirty="0"/>
          </a:p>
        </p:txBody>
      </p:sp>
      <p:sp>
        <p:nvSpPr>
          <p:cNvPr id="25" name="Right Arrow 24"/>
          <p:cNvSpPr/>
          <p:nvPr/>
        </p:nvSpPr>
        <p:spPr>
          <a:xfrm>
            <a:off x="2280884" y="3286193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092358" y="3094483"/>
            <a:ext cx="467663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Senang terhadap permainan bola voli.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195887" y="4146643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4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28" name="Right Arrow 27"/>
          <p:cNvSpPr/>
          <p:nvPr/>
        </p:nvSpPr>
        <p:spPr>
          <a:xfrm>
            <a:off x="2262687" y="4243458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106005" y="4146643"/>
            <a:ext cx="5174208" cy="613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Mempunyai dedikasi yang baik.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186788" y="5072089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5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31" name="Right Arrow 30"/>
          <p:cNvSpPr/>
          <p:nvPr/>
        </p:nvSpPr>
        <p:spPr>
          <a:xfrm>
            <a:off x="2253588" y="5203874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3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50"/>
                            </p:stCondLst>
                            <p:childTnLst>
                              <p:par>
                                <p:cTn id="2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75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750"/>
                            </p:stCondLst>
                            <p:childTnLst>
                              <p:par>
                                <p:cTn id="3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750"/>
                            </p:stCondLst>
                            <p:childTnLst>
                              <p:par>
                                <p:cTn id="4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75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75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750"/>
                            </p:stCondLst>
                            <p:childTnLst>
                              <p:par>
                                <p:cTn id="5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750"/>
                            </p:stCondLst>
                            <p:childTnLst>
                              <p:par>
                                <p:cTn id="5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750"/>
                            </p:stCondLst>
                            <p:childTnLst>
                              <p:par>
                                <p:cTn id="6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750"/>
                            </p:stCondLst>
                            <p:childTnLst>
                              <p:par>
                                <p:cTn id="6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-152400"/>
            <a:ext cx="8834052" cy="6810884"/>
          </a:xfrm>
          <a:prstGeom prst="rect">
            <a:avLst/>
          </a:prstGeom>
        </p:spPr>
      </p:pic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4258185"/>
            <a:ext cx="767715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29" y="381000"/>
            <a:ext cx="4323471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2. Formasi Permainan Sepak Bola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7075" y="1324486"/>
            <a:ext cx="2743200" cy="411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Formasi sering dijelaskan </a:t>
            </a:r>
            <a:r>
              <a:rPr lang="sv-SE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menurut jumlah pemain di lapangan dari bagian belakang</a:t>
            </a:r>
            <a:r>
              <a:rPr lang="id-ID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ke bagian depan. 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Formasi </a:t>
            </a:r>
            <a:r>
              <a:rPr lang="id-ID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4-4-2 menggambarkan </a:t>
            </a:r>
            <a:r>
              <a:rPr lang="fr-FR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fr-FR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formasi</a:t>
            </a:r>
            <a:r>
              <a:rPr lang="fr-FR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fr-FR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terdiri</a:t>
            </a:r>
            <a:r>
              <a:rPr lang="fr-FR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dari </a:t>
            </a:r>
            <a:r>
              <a:rPr lang="fr-FR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empat</a:t>
            </a:r>
            <a:r>
              <a:rPr lang="fr-FR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pemain</a:t>
            </a:r>
            <a:r>
              <a:rPr lang="fr-FR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bertahan</a:t>
            </a:r>
            <a:r>
              <a:rPr lang="fr-FR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empat</a:t>
            </a:r>
            <a:r>
              <a:rPr lang="id-ID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pemain gelandang, dan dua pemain penyerang.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41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0" y="1099598"/>
            <a:ext cx="2895600" cy="3716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/>
              <a:t>Komposisi pemainnya sebagai berikut</a:t>
            </a:r>
            <a:r>
              <a:rPr lang="id-ID" sz="2000" dirty="0" smtClean="0"/>
              <a:t>..</a:t>
            </a:r>
          </a:p>
          <a:p>
            <a:endParaRPr lang="en-US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01855" y="1446774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8" name="Right Arrow 7"/>
          <p:cNvSpPr/>
          <p:nvPr/>
        </p:nvSpPr>
        <p:spPr>
          <a:xfrm>
            <a:off x="2305050" y="1543589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06005" y="1425850"/>
            <a:ext cx="5174208" cy="764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Bercelana hitam.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01005" y="2344135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11" name="Right Arrow 10"/>
          <p:cNvSpPr/>
          <p:nvPr/>
        </p:nvSpPr>
        <p:spPr>
          <a:xfrm>
            <a:off x="2304200" y="2475920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92358" y="2031290"/>
            <a:ext cx="5601476" cy="1245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Baju berkerah dengan garis-garis biru (nasional)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atau </a:t>
            </a:r>
            <a:r>
              <a:rPr lang="sv-SE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berkerah </a:t>
            </a:r>
            <a:r>
              <a:rPr lang="sv-SE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 garis-garis hitam (internasional).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214084" y="3209993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3.</a:t>
            </a:r>
            <a:endParaRPr lang="en-US" sz="2400" b="1" dirty="0"/>
          </a:p>
        </p:txBody>
      </p:sp>
      <p:sp>
        <p:nvSpPr>
          <p:cNvPr id="14" name="Right Arrow 13"/>
          <p:cNvSpPr/>
          <p:nvPr/>
        </p:nvSpPr>
        <p:spPr>
          <a:xfrm>
            <a:off x="2280884" y="3286193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92358" y="3094483"/>
            <a:ext cx="467663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Sepatu karet putih.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221474" y="411480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4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7" name="Right Arrow 16"/>
          <p:cNvSpPr/>
          <p:nvPr/>
        </p:nvSpPr>
        <p:spPr>
          <a:xfrm>
            <a:off x="2288274" y="421161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131592" y="4114800"/>
            <a:ext cx="5174208" cy="613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Memakai 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badge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wasit yang sesuai dengan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klasifikasinya.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550" y="750772"/>
            <a:ext cx="7130587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b. Pakaian wasit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04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50"/>
                            </p:stCondLst>
                            <p:childTnLst>
                              <p:par>
                                <p:cTn id="2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75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750"/>
                            </p:stCondLst>
                            <p:childTnLst>
                              <p:par>
                                <p:cTn id="3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750"/>
                            </p:stCondLst>
                            <p:childTnLst>
                              <p:par>
                                <p:cTn id="4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75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75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750"/>
                            </p:stCondLst>
                            <p:childTnLst>
                              <p:par>
                                <p:cTn id="5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094626" y="4718321"/>
            <a:ext cx="5439774" cy="9887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Meningkatkan mutu perwasitan di </a:t>
            </a:r>
            <a:r>
              <a:rPr lang="fi-FI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masyarakat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pada </a:t>
            </a:r>
            <a:r>
              <a:rPr lang="it-IT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khususnya dan di Indonesia pada </a:t>
            </a:r>
            <a:r>
              <a:rPr lang="it-IT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umumnya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0" y="1099598"/>
            <a:ext cx="2895600" cy="3716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/>
              <a:t>Komposisi pemainnya sebagai berikut</a:t>
            </a:r>
            <a:r>
              <a:rPr lang="id-ID" sz="2000" dirty="0" smtClean="0"/>
              <a:t>..</a:t>
            </a:r>
          </a:p>
          <a:p>
            <a:endParaRPr lang="en-US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151242" y="1917829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a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8" name="Right Arrow 7"/>
          <p:cNvSpPr/>
          <p:nvPr/>
        </p:nvSpPr>
        <p:spPr>
          <a:xfrm>
            <a:off x="2254437" y="2014644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55392" y="1896905"/>
            <a:ext cx="5174208" cy="764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Memimpin pertandingan agar dapat berjalan</a:t>
            </a:r>
          </a:p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 lancar.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58196" y="2822263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b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1" name="Right Arrow 10"/>
          <p:cNvSpPr/>
          <p:nvPr/>
        </p:nvSpPr>
        <p:spPr>
          <a:xfrm>
            <a:off x="2261391" y="2954048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55392" y="2773781"/>
            <a:ext cx="5601476" cy="807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Meningkatkan keterampilan dan kemampuan,</a:t>
            </a:r>
          </a:p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serta pengetahuan tentang perwasitan bola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voli.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77118" y="3813515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c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4" name="Right Arrow 13"/>
          <p:cNvSpPr/>
          <p:nvPr/>
        </p:nvSpPr>
        <p:spPr>
          <a:xfrm>
            <a:off x="2243918" y="388971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55392" y="3698005"/>
            <a:ext cx="467663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Menyebarluaskan peraturan permainan bola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voli di masyarakat.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184508" y="4718322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d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7" name="Right Arrow 16"/>
          <p:cNvSpPr/>
          <p:nvPr/>
        </p:nvSpPr>
        <p:spPr>
          <a:xfrm>
            <a:off x="2251308" y="4815137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2550" y="750772"/>
            <a:ext cx="7130587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c. Tugas, kewajiban, dan wewenang wasit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1000" y="1219200"/>
            <a:ext cx="1872587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1) Tugas wasit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91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50"/>
                            </p:stCondLst>
                            <p:childTnLst>
                              <p:par>
                                <p:cTn id="2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75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750"/>
                            </p:stCondLst>
                            <p:childTnLst>
                              <p:par>
                                <p:cTn id="3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750"/>
                            </p:stCondLst>
                            <p:childTnLst>
                              <p:par>
                                <p:cTn id="4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75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75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750"/>
                            </p:stCondLst>
                            <p:childTnLst>
                              <p:par>
                                <p:cTn id="5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0" y="1099598"/>
            <a:ext cx="2895600" cy="3716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/>
              <a:t>Komposisi pemainnya sebagai berikut</a:t>
            </a:r>
            <a:r>
              <a:rPr lang="id-ID" sz="2000" dirty="0" smtClean="0"/>
              <a:t>..</a:t>
            </a:r>
          </a:p>
          <a:p>
            <a:endParaRPr lang="en-US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9200" y="1917829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a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8" name="Right Arrow 7"/>
          <p:cNvSpPr/>
          <p:nvPr/>
        </p:nvSpPr>
        <p:spPr>
          <a:xfrm>
            <a:off x="2254437" y="2014644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55392" y="1788247"/>
            <a:ext cx="5174208" cy="11346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Wasit berkewajiban memimpin pertandingan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bola voli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baik di tingkat cabang, daerah,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nasional, maupun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 tingkat internasional.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20129" y="337541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b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1" name="Right Arrow 10"/>
          <p:cNvSpPr/>
          <p:nvPr/>
        </p:nvSpPr>
        <p:spPr>
          <a:xfrm>
            <a:off x="2323324" y="350719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55392" y="3188987"/>
            <a:ext cx="5601476" cy="11652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n-NO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Seorang wasit tidak berhak memimpin </a:t>
            </a:r>
            <a:r>
              <a:rPr lang="nn-NO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pertandingan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atas klasifi kasi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sertifikat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 dimilikinya.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1000" y="1143000"/>
            <a:ext cx="4800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2) Kewajiban dan wewenang wasit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47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50"/>
                            </p:stCondLst>
                            <p:childTnLst>
                              <p:par>
                                <p:cTn id="2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934834" y="4421407"/>
            <a:ext cx="5439774" cy="9887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Wasit I dapat meniup peluit untuk memberikan</a:t>
            </a:r>
          </a:p>
          <a:p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peringatan atau menjatuhkan hukuman pada </a:t>
            </a:r>
            <a:r>
              <a:rPr lang="fi-FI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pemain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atau regu.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0" y="1099598"/>
            <a:ext cx="2895600" cy="3716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/>
              <a:t>Komposisi pemainnya sebagai berikut</a:t>
            </a:r>
            <a:r>
              <a:rPr lang="id-ID" sz="2000" dirty="0" smtClean="0"/>
              <a:t>..</a:t>
            </a:r>
          </a:p>
          <a:p>
            <a:endParaRPr lang="en-US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91450" y="1447733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8" name="Right Arrow 7"/>
          <p:cNvSpPr/>
          <p:nvPr/>
        </p:nvSpPr>
        <p:spPr>
          <a:xfrm>
            <a:off x="2094645" y="1544548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95600" y="1426809"/>
            <a:ext cx="5174208" cy="764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Wasit I memberikan tanda untuk servis yang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memulai suatu pertandingan.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98404" y="2352167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11" name="Right Arrow 10"/>
          <p:cNvSpPr/>
          <p:nvPr/>
        </p:nvSpPr>
        <p:spPr>
          <a:xfrm>
            <a:off x="2101599" y="2483952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95600" y="2303685"/>
            <a:ext cx="5601476" cy="807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Wasit I dan wasit II memberikan tanda untuk</a:t>
            </a:r>
          </a:p>
          <a:p>
            <a:r>
              <a:rPr lang="sv-SE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menghentikan </a:t>
            </a:r>
            <a:r>
              <a:rPr lang="sv-SE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permainan</a:t>
            </a:r>
            <a:r>
              <a:rPr lang="sv-SE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misalnya bola </a:t>
            </a:r>
            <a:r>
              <a:rPr lang="sv-SE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mati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17326" y="3343419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3.</a:t>
            </a:r>
            <a:endParaRPr lang="en-US" sz="2400" b="1" dirty="0"/>
          </a:p>
        </p:txBody>
      </p:sp>
      <p:sp>
        <p:nvSpPr>
          <p:cNvPr id="14" name="Right Arrow 13"/>
          <p:cNvSpPr/>
          <p:nvPr/>
        </p:nvSpPr>
        <p:spPr>
          <a:xfrm>
            <a:off x="2084126" y="3419619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95600" y="3227909"/>
            <a:ext cx="5601476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Peniupan peluit pada waktu bola mati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bertujuan menunjukkan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bahwa wasit menyetujui atau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menolak suatu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permohonan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024716" y="4421408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4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7" name="Right Arrow 16"/>
          <p:cNvSpPr/>
          <p:nvPr/>
        </p:nvSpPr>
        <p:spPr>
          <a:xfrm>
            <a:off x="2091516" y="4518223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2550" y="750772"/>
            <a:ext cx="7130587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d. Prosedur memimpin pertandingan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29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50"/>
                            </p:stCondLst>
                            <p:childTnLst>
                              <p:par>
                                <p:cTn id="2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75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750"/>
                            </p:stCondLst>
                            <p:childTnLst>
                              <p:par>
                                <p:cTn id="3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750"/>
                            </p:stCondLst>
                            <p:childTnLst>
                              <p:par>
                                <p:cTn id="4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75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75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750"/>
                            </p:stCondLst>
                            <p:childTnLst>
                              <p:par>
                                <p:cTn id="5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0" y="1099598"/>
            <a:ext cx="2895600" cy="3716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/>
              <a:t>Komposisi pemainnya sebagai berikut</a:t>
            </a:r>
            <a:r>
              <a:rPr lang="id-ID" sz="2000" dirty="0" smtClean="0"/>
              <a:t>..</a:t>
            </a:r>
          </a:p>
          <a:p>
            <a:endParaRPr lang="en-US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78005" y="1937616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8" name="Right Arrow 7"/>
          <p:cNvSpPr/>
          <p:nvPr/>
        </p:nvSpPr>
        <p:spPr>
          <a:xfrm>
            <a:off x="1981200" y="2034431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82155" y="1576585"/>
            <a:ext cx="5174208" cy="1632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Wasit I melakukan tugasnya sambil duduk atau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berdiri di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atas kursi wasit yang ditempatkan di salah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satu ujung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net. Pandangannya kira-kira 50 cm di atas garis</a:t>
            </a:r>
          </a:p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horizontal atas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69763" y="3806861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11" name="Right Arrow 10"/>
          <p:cNvSpPr/>
          <p:nvPr/>
        </p:nvSpPr>
        <p:spPr>
          <a:xfrm>
            <a:off x="1972958" y="3938646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782155" y="3373372"/>
            <a:ext cx="5601476" cy="1904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Wasit II menjalankan tugas sambil berdiri di sisi </a:t>
            </a:r>
            <a:r>
              <a:rPr lang="fi-FI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lain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berseberangan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serta menghadap wasit I. Ketika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suatu regu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melakukan servis, dia harus berdiri di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sepanjang </a:t>
            </a:r>
            <a:r>
              <a:rPr lang="pt-BR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daerah </a:t>
            </a:r>
            <a:r>
              <a:rPr lang="pt-BR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depan regu penerima servis. Setelah itu </a:t>
            </a:r>
            <a:r>
              <a:rPr lang="pt-BR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boleh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pindah ke depan meja pencatat.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550" y="750772"/>
            <a:ext cx="7130587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. Posisi wasit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02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50"/>
                            </p:stCondLst>
                            <p:childTnLst>
                              <p:par>
                                <p:cTn id="2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0" y="1099598"/>
            <a:ext cx="2895600" cy="3716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/>
              <a:t>Komposisi pemainnya sebagai berikut</a:t>
            </a:r>
            <a:r>
              <a:rPr lang="id-ID" sz="2000" dirty="0" smtClean="0"/>
              <a:t>..</a:t>
            </a:r>
          </a:p>
          <a:p>
            <a:endParaRPr lang="en-US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550" y="750772"/>
            <a:ext cx="7130587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f. Tugas wasit II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20479" y="1646484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10" name="Right Arrow 9"/>
          <p:cNvSpPr/>
          <p:nvPr/>
        </p:nvSpPr>
        <p:spPr>
          <a:xfrm>
            <a:off x="2123674" y="1743299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24629" y="1298350"/>
            <a:ext cx="5174208" cy="10918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Mengawasi posisi pemain selama </a:t>
            </a:r>
            <a:r>
              <a:rPr lang="fi-FI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permainan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berlangsung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begitu pula pada waktu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perpindahan tempat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penentuan.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057241" y="2928965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13" name="Right Arrow 12"/>
          <p:cNvSpPr/>
          <p:nvPr/>
        </p:nvSpPr>
        <p:spPr>
          <a:xfrm>
            <a:off x="2123674" y="3086966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924629" y="2819400"/>
            <a:ext cx="5601476" cy="1156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Mengawasi tindak-tanduk anggota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masing-masing </a:t>
            </a:r>
            <a:r>
              <a:rPr lang="nn-NO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 </a:t>
            </a:r>
            <a:r>
              <a:rPr lang="nn-NO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 duduk di bangku cadangan dan jika </a:t>
            </a:r>
            <a:r>
              <a:rPr lang="nn-NO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ternyata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ada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salah sikap harus dilaporkan kepada wasit I.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046355" y="4415152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3.</a:t>
            </a:r>
            <a:endParaRPr lang="en-US" sz="2400" b="1" dirty="0"/>
          </a:p>
        </p:txBody>
      </p:sp>
      <p:sp>
        <p:nvSpPr>
          <p:cNvPr id="16" name="Right Arrow 15"/>
          <p:cNvSpPr/>
          <p:nvPr/>
        </p:nvSpPr>
        <p:spPr>
          <a:xfrm>
            <a:off x="2113155" y="4491352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924629" y="4299642"/>
            <a:ext cx="5601476" cy="1290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Selama pertandingan berlangsung, harus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mencegah </a:t>
            </a:r>
            <a:r>
              <a:rPr lang="es-ES" sz="20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kemungkinan</a:t>
            </a:r>
            <a:r>
              <a:rPr lang="es-ES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adanya</a:t>
            </a:r>
            <a:r>
              <a:rPr lang="es-E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pemain</a:t>
            </a:r>
            <a:r>
              <a:rPr lang="es-E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cadangan</a:t>
            </a:r>
            <a:r>
              <a:rPr lang="es-E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melakukan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pemanasan di luar area pertandingan.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97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50"/>
                            </p:stCondLst>
                            <p:childTnLst>
                              <p:par>
                                <p:cTn id="2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75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750"/>
                            </p:stCondLst>
                            <p:childTnLst>
                              <p:par>
                                <p:cTn id="3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750"/>
                            </p:stCondLst>
                            <p:childTnLst>
                              <p:par>
                                <p:cTn id="4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0" y="1099598"/>
            <a:ext cx="2895600" cy="3716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/>
              <a:t>Komposisi pemainnya sebagai berikut</a:t>
            </a:r>
            <a:r>
              <a:rPr lang="id-ID" sz="2000" dirty="0" smtClean="0"/>
              <a:t>..</a:t>
            </a:r>
          </a:p>
          <a:p>
            <a:endParaRPr lang="en-US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550" y="750772"/>
            <a:ext cx="7130587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g. Hakim garis (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linesman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1237001"/>
            <a:ext cx="7130587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Posisi hakim garis adalah sebagai berikut.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42746" y="2279682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10" name="Right Arrow 9"/>
          <p:cNvSpPr/>
          <p:nvPr/>
        </p:nvSpPr>
        <p:spPr>
          <a:xfrm>
            <a:off x="1945941" y="2376497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46896" y="1918651"/>
            <a:ext cx="5174208" cy="1632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Jika menggunakan empat hakim garis, mereka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berdiri di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daerah bebas pada jarak kira-kira 1–3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 dari tiap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sudut lapangan, menghadap perpanjangan garis</a:t>
            </a:r>
          </a:p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imajiner yang harus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diawasinya.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34504" y="4148927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13" name="Right Arrow 12"/>
          <p:cNvSpPr/>
          <p:nvPr/>
        </p:nvSpPr>
        <p:spPr>
          <a:xfrm>
            <a:off x="1937699" y="4280712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746896" y="3715438"/>
            <a:ext cx="5601476" cy="1904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Jika menggunakan dua hakim garis, mereka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harus berdiri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 sudut yang berseberangan atau diagonal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pada sudut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bebas agar dapat mengawasi garis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belakang dan garis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samping yang terdekat padanya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32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50"/>
                            </p:stCondLst>
                            <p:childTnLst>
                              <p:par>
                                <p:cTn id="2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68227"/>
            <a:ext cx="8229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h. Isyarat-isyarat tangan yang dipergunakan wasit dan pembantunya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22890"/>
            <a:ext cx="6870192" cy="496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8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1" y="213590"/>
            <a:ext cx="5483510" cy="569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1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" y="5337412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0" y="259270"/>
            <a:ext cx="7543800" cy="593413"/>
          </a:xfrm>
          <a:prstGeom prst="homePlate">
            <a:avLst/>
          </a:prstGeom>
          <a:solidFill>
            <a:srgbClr val="DA326E"/>
          </a:solidFill>
          <a:ln>
            <a:solidFill>
              <a:srgbClr val="DA32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400" b="1" dirty="0" smtClean="0">
                <a:latin typeface="Arial" pitchFamily="34" charset="0"/>
                <a:cs typeface="Arial" pitchFamily="34" charset="0"/>
              </a:rPr>
              <a:t>C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Aktivitas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Pembelajaran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Permainan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id-ID" sz="2400" b="1" dirty="0" smtClean="0">
                <a:latin typeface="Arial" pitchFamily="34" charset="0"/>
                <a:cs typeface="Arial" pitchFamily="34" charset="0"/>
              </a:rPr>
              <a:t>Bola Basket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990600"/>
            <a:ext cx="45720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1. Formasi Permainan Bola Basket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4267200" y="1524000"/>
            <a:ext cx="4724400" cy="4267200"/>
          </a:xfrm>
          <a:prstGeom prst="cloudCallout">
            <a:avLst>
              <a:gd name="adj1" fmla="val -83426"/>
              <a:gd name="adj2" fmla="val -434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Pada dasarnya, ada lima 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posisi pemain </a:t>
            </a:r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dalam permainan bola basket, yaitu dua pemain di 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posisi </a:t>
            </a:r>
            <a:r>
              <a:rPr lang="id-ID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guard </a:t>
            </a:r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(penjaga belakang), dua pemain di posisi </a:t>
            </a:r>
            <a:r>
              <a:rPr lang="id-ID" sz="2000" i="1" dirty="0">
                <a:latin typeface="Arial" panose="020B0604020202020204" pitchFamily="34" charset="0"/>
                <a:cs typeface="Arial" panose="020B0604020202020204" pitchFamily="34" charset="0"/>
              </a:rPr>
              <a:t>forward </a:t>
            </a:r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(pemain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depan), dan satu pemain di posisi </a:t>
            </a:r>
            <a:r>
              <a:rPr lang="id-ID" sz="2000" i="1" dirty="0">
                <a:latin typeface="Arial" panose="020B0604020202020204" pitchFamily="34" charset="0"/>
                <a:cs typeface="Arial" panose="020B0604020202020204" pitchFamily="34" charset="0"/>
              </a:rPr>
              <a:t>center </a:t>
            </a:r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(pemain tengah).</a:t>
            </a:r>
            <a:endParaRPr lang="id-ID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12" descr="thinker-28741_12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756216"/>
            <a:ext cx="3314148" cy="444665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014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533400"/>
            <a:ext cx="4060752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a. Formasi 4-3-3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8" y="1241241"/>
            <a:ext cx="6703325" cy="41840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7208" y="1789704"/>
            <a:ext cx="2286000" cy="3087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formasi ini</a:t>
            </a:r>
          </a:p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pertahanan mendapat dukungan yang lebih baik dari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tiga pemain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lapangan tengah yang mengisi daerah depan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 pertahanan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85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52" y="1143000"/>
            <a:ext cx="7597248" cy="449352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468227"/>
            <a:ext cx="8229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Formasi permainan bola basket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78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838200"/>
            <a:ext cx="56388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2. Pola Penyerangan Permainan Bola Basket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loud Callout 7"/>
          <p:cNvSpPr/>
          <p:nvPr/>
        </p:nvSpPr>
        <p:spPr>
          <a:xfrm>
            <a:off x="4267200" y="1524000"/>
            <a:ext cx="4267200" cy="4267200"/>
          </a:xfrm>
          <a:prstGeom prst="cloudCallout">
            <a:avLst>
              <a:gd name="adj1" fmla="val -83426"/>
              <a:gd name="adj2" fmla="val -434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Pola penyerangan dalam permainan bola basket 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adalah usaha </a:t>
            </a:r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yang dijalankan untuk menerobos daerah 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pertahanan lawan</a:t>
            </a:r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, sehingga dapat menghasilkan angka 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atau poin</a:t>
            </a:r>
            <a:endParaRPr lang="id-ID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 descr="thinker-28741_12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499878"/>
            <a:ext cx="3505200" cy="47029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75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899837" y="4274622"/>
            <a:ext cx="4722774" cy="582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Penyerangan berpola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88127" y="1713654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8" name="Right Arrow 7"/>
          <p:cNvSpPr/>
          <p:nvPr/>
        </p:nvSpPr>
        <p:spPr>
          <a:xfrm>
            <a:off x="3091322" y="1810469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92277" y="1794683"/>
            <a:ext cx="4492212" cy="5749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Penyerangan bebas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002641" y="2522022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11" name="Right Arrow 10"/>
          <p:cNvSpPr/>
          <p:nvPr/>
        </p:nvSpPr>
        <p:spPr>
          <a:xfrm>
            <a:off x="3105836" y="2653807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99837" y="2522023"/>
            <a:ext cx="4863163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Penyerangan kilat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021563" y="3399532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3.</a:t>
            </a:r>
            <a:endParaRPr lang="en-US" sz="2400" b="1" dirty="0"/>
          </a:p>
        </p:txBody>
      </p:sp>
      <p:sp>
        <p:nvSpPr>
          <p:cNvPr id="14" name="Right Arrow 13"/>
          <p:cNvSpPr/>
          <p:nvPr/>
        </p:nvSpPr>
        <p:spPr>
          <a:xfrm>
            <a:off x="3088363" y="3475732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99837" y="3360223"/>
            <a:ext cx="4863163" cy="685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Penyerangan kilat berpola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071037" y="4274622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4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7" name="Right Arrow 16"/>
          <p:cNvSpPr/>
          <p:nvPr/>
        </p:nvSpPr>
        <p:spPr>
          <a:xfrm>
            <a:off x="3137837" y="4371437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963386"/>
            <a:ext cx="7130587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Pola penyerangan permainan bola basket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3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886" y="609600"/>
            <a:ext cx="4114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Adegan-adegan pola penyerangan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772" y="1313543"/>
            <a:ext cx="4114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1. Adegan 1-3-1 (pola 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diamond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1865086"/>
            <a:ext cx="3505200" cy="1944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Adegan 1-3-1 (pola 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diamond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sangat baik untuk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penyerangan </a:t>
            </a:r>
            <a:r>
              <a:rPr lang="fi-FI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terhadap </a:t>
            </a:r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pertahanan daerah maupun pertahanan satu lawan</a:t>
            </a:r>
          </a:p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satu.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066800"/>
            <a:ext cx="4879848" cy="414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7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81600" y="933483"/>
            <a:ext cx="3962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2. Adegan 1-2-1 (pola 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Ault Mann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10200" y="1527472"/>
            <a:ext cx="3657600" cy="1944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Adegan 1-2-1 (pola 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Ault Mann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ini dapat diterapkan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apabila suatu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 tidak mempunyai pemain dengan postur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tubuh yang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tinggi.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" y="1590018"/>
            <a:ext cx="5312229" cy="301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5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" y="1066800"/>
            <a:ext cx="3962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3. Adegan 2-3 (pola 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reverse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1660788"/>
            <a:ext cx="3581400" cy="30636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Adegan 2-3 ( pola </a:t>
            </a:r>
            <a:r>
              <a:rPr lang="it-IT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reverse</a:t>
            </a:r>
            <a:r>
              <a:rPr lang="it-IT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diperlukan </a:t>
            </a:r>
            <a:r>
              <a:rPr lang="it-IT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penyerangan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terhadap </a:t>
            </a:r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pertahanan satu lawan satu. Selain </a:t>
            </a:r>
            <a:r>
              <a:rPr lang="fi-FI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kelincahan,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kemahiran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 memotong dan membayang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sangat dibutuhkan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pada adegan 2-3.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712390"/>
            <a:ext cx="5032248" cy="427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1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838200"/>
            <a:ext cx="56388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3. Pola Pertahanan Permainan Bola Basket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loud Callout 6"/>
          <p:cNvSpPr/>
          <p:nvPr/>
        </p:nvSpPr>
        <p:spPr>
          <a:xfrm>
            <a:off x="4724400" y="1535774"/>
            <a:ext cx="3886200" cy="3341026"/>
          </a:xfrm>
          <a:prstGeom prst="cloudCallout">
            <a:avLst>
              <a:gd name="adj1" fmla="val -98902"/>
              <a:gd name="adj2" fmla="val 9997"/>
            </a:avLst>
          </a:prstGeom>
          <a:solidFill>
            <a:srgbClr val="DA326E"/>
          </a:solidFill>
          <a:ln>
            <a:solidFill>
              <a:srgbClr val="DA32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i-FI" sz="2000" dirty="0">
                <a:latin typeface="Arial" panose="020B0604020202020204" pitchFamily="34" charset="0"/>
                <a:cs typeface="Arial" panose="020B0604020202020204" pitchFamily="34" charset="0"/>
              </a:rPr>
              <a:t>Pola pertahanan adalah suatu usaha yang dijalankan oleh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tim bertahan dalam rangka menghalau serangan lawan.</a:t>
            </a:r>
            <a:endParaRPr lang="id-ID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thinker-28741_12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499878"/>
            <a:ext cx="3505200" cy="47029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23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53050" y="4163786"/>
            <a:ext cx="5439774" cy="582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Posisi jaga dan pembagian daerah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41340" y="1602818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8" name="Right Arrow 7"/>
          <p:cNvSpPr/>
          <p:nvPr/>
        </p:nvSpPr>
        <p:spPr>
          <a:xfrm>
            <a:off x="2044535" y="1699633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45490" y="1683847"/>
            <a:ext cx="5174208" cy="5749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Sikap jaga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55854" y="2411186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11" name="Right Arrow 10"/>
          <p:cNvSpPr/>
          <p:nvPr/>
        </p:nvSpPr>
        <p:spPr>
          <a:xfrm>
            <a:off x="2059049" y="2542971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53050" y="2362200"/>
            <a:ext cx="476695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Olah kaki untuk memenangkan langkah ketika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melakukan pertahanan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74776" y="3288696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3.</a:t>
            </a:r>
            <a:endParaRPr lang="en-US" sz="2400" b="1" dirty="0"/>
          </a:p>
        </p:txBody>
      </p:sp>
      <p:sp>
        <p:nvSpPr>
          <p:cNvPr id="14" name="Right Arrow 13"/>
          <p:cNvSpPr/>
          <p:nvPr/>
        </p:nvSpPr>
        <p:spPr>
          <a:xfrm>
            <a:off x="2041576" y="3364896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53050" y="3249387"/>
            <a:ext cx="5601476" cy="685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Dasar-dasar umum dalam penjagaan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990600" y="4163786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4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7" name="Right Arrow 16"/>
          <p:cNvSpPr/>
          <p:nvPr/>
        </p:nvSpPr>
        <p:spPr>
          <a:xfrm>
            <a:off x="2057400" y="4260601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0" y="963386"/>
            <a:ext cx="7130587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Unsur pelaksanaan pola pertahanan permainan bola basket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53050" y="5082526"/>
            <a:ext cx="5439774" cy="582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Pertahanan bersama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990600" y="5082526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5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22" name="Right Arrow 21"/>
          <p:cNvSpPr/>
          <p:nvPr/>
        </p:nvSpPr>
        <p:spPr>
          <a:xfrm>
            <a:off x="2057400" y="5179341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7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0"/>
                            </p:stCondLst>
                            <p:childTnLst>
                              <p:par>
                                <p:cTn id="6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659122"/>
            <a:ext cx="74676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4. Dasar-Dasar Strategi dan Taktik  Permainan Bola Basket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loud Callout 6"/>
          <p:cNvSpPr/>
          <p:nvPr/>
        </p:nvSpPr>
        <p:spPr>
          <a:xfrm>
            <a:off x="4477657" y="1752600"/>
            <a:ext cx="4285343" cy="3591008"/>
          </a:xfrm>
          <a:prstGeom prst="cloudCallout">
            <a:avLst>
              <a:gd name="adj1" fmla="val -96565"/>
              <a:gd name="adj2" fmla="val 9997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Strategi adalah suatu siasat atau penggunaan akal yang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disusun sebelum pertandingan dimulai. Penyusunan strategi</a:t>
            </a:r>
          </a:p>
          <a:p>
            <a:pPr algn="ctr"/>
            <a:r>
              <a:rPr lang="fi-FI" sz="2000" dirty="0">
                <a:latin typeface="Arial" panose="020B0604020202020204" pitchFamily="34" charset="0"/>
                <a:cs typeface="Arial" panose="020B0604020202020204" pitchFamily="34" charset="0"/>
              </a:rPr>
              <a:t>berdasarkan kekuatan dan kelemahan </a:t>
            </a:r>
            <a:r>
              <a:rPr lang="fi-FI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lawan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id-ID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thinker-28741_12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855478"/>
            <a:ext cx="3240167" cy="4347394"/>
          </a:xfrm>
          <a:prstGeom prst="rect">
            <a:avLst/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6107" y="1295400"/>
            <a:ext cx="4860694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a.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 penyerangan dan pertahanan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12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Cloud Callout 5"/>
          <p:cNvSpPr/>
          <p:nvPr/>
        </p:nvSpPr>
        <p:spPr>
          <a:xfrm>
            <a:off x="4495800" y="1225086"/>
            <a:ext cx="4005943" cy="3950627"/>
          </a:xfrm>
          <a:prstGeom prst="cloudCallout">
            <a:avLst>
              <a:gd name="adj1" fmla="val -96565"/>
              <a:gd name="adj2" fmla="val 999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Taktik adalah suatu siasat atau pola pemikiran tentang</a:t>
            </a:r>
          </a:p>
          <a:p>
            <a:pPr algn="ctr"/>
            <a:r>
              <a:rPr lang="fi-FI" sz="2000" dirty="0">
                <a:latin typeface="Arial" panose="020B0604020202020204" pitchFamily="34" charset="0"/>
                <a:cs typeface="Arial" panose="020B0604020202020204" pitchFamily="34" charset="0"/>
              </a:rPr>
              <a:t>kekuatan dan kelemahan lawan serta cara mengatasinya pada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saat pertandingan sedang berjalan.</a:t>
            </a:r>
            <a:endParaRPr lang="id-ID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 descr="thinker-28741_12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704356"/>
            <a:ext cx="3352800" cy="4498516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6107" y="1066800"/>
            <a:ext cx="4860694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b. Taktik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penyerangan dan pertahanan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3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533400"/>
            <a:ext cx="4060752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b. Formasi 4-2-4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1447800"/>
            <a:ext cx="2057400" cy="3657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n-NO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Formasi 4-2-4 lahir di Inggris dan kemudian berkembang</a:t>
            </a:r>
          </a:p>
          <a:p>
            <a:r>
              <a:rPr lang="pt-BR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luas. Negara Brasil berhasil menjadi juara dunia dengan</a:t>
            </a:r>
          </a:p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menerapkan formasi ini pada tahun 1958.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495" y="1195999"/>
            <a:ext cx="7079506" cy="417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5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7924800" cy="4902525"/>
          </a:xfrm>
          <a:prstGeom prst="rect">
            <a:avLst/>
          </a:prstGeom>
        </p:spPr>
      </p:pic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457200"/>
            <a:ext cx="85344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5. Bermain Bola Basket Menggunakan Peraturan yang Dimodifikasi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74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3889609" y="5164276"/>
            <a:ext cx="4829603" cy="773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Wasit internasional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5313217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0" y="1099598"/>
            <a:ext cx="2895600" cy="3716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/>
              <a:t>Komposisi pemainnya sebagai berikut</a:t>
            </a:r>
            <a:r>
              <a:rPr lang="id-ID" sz="2000" dirty="0" smtClean="0"/>
              <a:t>..</a:t>
            </a:r>
          </a:p>
          <a:p>
            <a:endParaRPr lang="en-US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397839"/>
            <a:ext cx="55626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6. Perwasitan dalam Permainan Bola Basket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" y="946481"/>
            <a:ext cx="461009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a. Klasifikasi wasit menurut PERBASI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996267" y="1538961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19" name="Right Arrow 18"/>
          <p:cNvSpPr/>
          <p:nvPr/>
        </p:nvSpPr>
        <p:spPr>
          <a:xfrm>
            <a:off x="3099462" y="1635776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900417" y="1518037"/>
            <a:ext cx="5174208" cy="764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Wasit anggota (C)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995417" y="2436322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22" name="Right Arrow 21"/>
          <p:cNvSpPr/>
          <p:nvPr/>
        </p:nvSpPr>
        <p:spPr>
          <a:xfrm>
            <a:off x="3098612" y="2568107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868004" y="2475002"/>
            <a:ext cx="5123596" cy="588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Wasit daerah (B2)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008496" y="330218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3.</a:t>
            </a:r>
            <a:endParaRPr lang="en-US" sz="2400" b="1" dirty="0"/>
          </a:p>
        </p:txBody>
      </p:sp>
      <p:sp>
        <p:nvSpPr>
          <p:cNvPr id="25" name="Right Arrow 24"/>
          <p:cNvSpPr/>
          <p:nvPr/>
        </p:nvSpPr>
        <p:spPr>
          <a:xfrm>
            <a:off x="3075296" y="3378380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886770" y="3186670"/>
            <a:ext cx="467663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Wasit wilayah (B1)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990299" y="423883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4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28" name="Right Arrow 27"/>
          <p:cNvSpPr/>
          <p:nvPr/>
        </p:nvSpPr>
        <p:spPr>
          <a:xfrm>
            <a:off x="3057099" y="433564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900417" y="4238830"/>
            <a:ext cx="5174208" cy="613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Wasit nasional (A)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981200" y="5164276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5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31" name="Right Arrow 30"/>
          <p:cNvSpPr/>
          <p:nvPr/>
        </p:nvSpPr>
        <p:spPr>
          <a:xfrm>
            <a:off x="3048000" y="5296061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7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50"/>
                            </p:stCondLst>
                            <p:childTnLst>
                              <p:par>
                                <p:cTn id="2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75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750"/>
                            </p:stCondLst>
                            <p:childTnLst>
                              <p:par>
                                <p:cTn id="3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750"/>
                            </p:stCondLst>
                            <p:childTnLst>
                              <p:par>
                                <p:cTn id="4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75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75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750"/>
                            </p:stCondLst>
                            <p:childTnLst>
                              <p:par>
                                <p:cTn id="5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750"/>
                            </p:stCondLst>
                            <p:childTnLst>
                              <p:par>
                                <p:cTn id="5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750"/>
                            </p:stCondLst>
                            <p:childTnLst>
                              <p:par>
                                <p:cTn id="6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750"/>
                            </p:stCondLst>
                            <p:childTnLst>
                              <p:par>
                                <p:cTn id="6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5313217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0" y="1099598"/>
            <a:ext cx="2895600" cy="3716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/>
              <a:t>Komposisi pemainnya sebagai berikut</a:t>
            </a:r>
            <a:r>
              <a:rPr lang="id-ID" sz="2000" dirty="0" smtClean="0"/>
              <a:t>..</a:t>
            </a:r>
          </a:p>
          <a:p>
            <a:endParaRPr lang="en-US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" y="946481"/>
            <a:ext cx="461009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b. Perlengkapan wasit bola basket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905850" y="1836258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19" name="Right Arrow 18"/>
          <p:cNvSpPr/>
          <p:nvPr/>
        </p:nvSpPr>
        <p:spPr>
          <a:xfrm>
            <a:off x="3009045" y="1933073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10000" y="1815334"/>
            <a:ext cx="5174208" cy="764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Peluit 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905000" y="2733619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22" name="Right Arrow 21"/>
          <p:cNvSpPr/>
          <p:nvPr/>
        </p:nvSpPr>
        <p:spPr>
          <a:xfrm>
            <a:off x="3008195" y="2865404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77587" y="2772299"/>
            <a:ext cx="5123596" cy="588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Celana panjang berwarna hitam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918079" y="3599477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3.</a:t>
            </a:r>
            <a:endParaRPr lang="en-US" sz="2400" b="1" dirty="0"/>
          </a:p>
        </p:txBody>
      </p:sp>
      <p:sp>
        <p:nvSpPr>
          <p:cNvPr id="25" name="Right Arrow 24"/>
          <p:cNvSpPr/>
          <p:nvPr/>
        </p:nvSpPr>
        <p:spPr>
          <a:xfrm>
            <a:off x="2984879" y="3675677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796353" y="3483967"/>
            <a:ext cx="467663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Kemeja atau kaos abu-abu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899882" y="4536127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4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28" name="Right Arrow 27"/>
          <p:cNvSpPr/>
          <p:nvPr/>
        </p:nvSpPr>
        <p:spPr>
          <a:xfrm>
            <a:off x="2966682" y="4632942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810000" y="4536127"/>
            <a:ext cx="5174208" cy="613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Sepatu basket atau sepatu tenis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41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50"/>
                            </p:stCondLst>
                            <p:childTnLst>
                              <p:par>
                                <p:cTn id="2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75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750"/>
                            </p:stCondLst>
                            <p:childTnLst>
                              <p:par>
                                <p:cTn id="3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750"/>
                            </p:stCondLst>
                            <p:childTnLst>
                              <p:par>
                                <p:cTn id="4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75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75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750"/>
                            </p:stCondLst>
                            <p:childTnLst>
                              <p:par>
                                <p:cTn id="5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5313217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0" y="1099598"/>
            <a:ext cx="2895600" cy="3716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/>
              <a:t>Komposisi pemainnya sebagai berikut</a:t>
            </a:r>
            <a:r>
              <a:rPr lang="id-ID" sz="2000" dirty="0" smtClean="0"/>
              <a:t>..</a:t>
            </a:r>
          </a:p>
          <a:p>
            <a:endParaRPr lang="en-US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3350" y="965426"/>
            <a:ext cx="36957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c. Tugas dan kewajiban wasit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297104" y="157400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19" name="Right Arrow 18"/>
          <p:cNvSpPr/>
          <p:nvPr/>
        </p:nvSpPr>
        <p:spPr>
          <a:xfrm>
            <a:off x="2400299" y="167081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201254" y="1498826"/>
            <a:ext cx="5174208" cy="764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Melaksanakan bola loncat (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 ball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pada tiap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permulaan babak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328667" y="2862654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22" name="Right Arrow 21"/>
          <p:cNvSpPr/>
          <p:nvPr/>
        </p:nvSpPr>
        <p:spPr>
          <a:xfrm>
            <a:off x="2431862" y="2994439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201254" y="2663626"/>
            <a:ext cx="5601476" cy="104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Memeriksa dan mengesahkan semua perlengkapan </a:t>
            </a:r>
            <a:r>
              <a:rPr lang="fi-FI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alat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pertandingan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termasuk alat-alat petugas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meja.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97104" y="4331569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3.</a:t>
            </a:r>
            <a:endParaRPr lang="en-US" sz="2400" b="1" dirty="0"/>
          </a:p>
        </p:txBody>
      </p:sp>
      <p:sp>
        <p:nvSpPr>
          <p:cNvPr id="25" name="Right Arrow 24"/>
          <p:cNvSpPr/>
          <p:nvPr/>
        </p:nvSpPr>
        <p:spPr>
          <a:xfrm>
            <a:off x="2363904" y="4407769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175378" y="4177705"/>
            <a:ext cx="5289642" cy="9902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Menetapkan jam permainan yang resmi dan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menyesuaikan tanda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perwasitan kepada wasit II dan petugas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meja.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48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50"/>
                            </p:stCondLst>
                            <p:childTnLst>
                              <p:par>
                                <p:cTn id="2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75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750"/>
                            </p:stCondLst>
                            <p:childTnLst>
                              <p:par>
                                <p:cTn id="3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750"/>
                            </p:stCondLst>
                            <p:childTnLst>
                              <p:par>
                                <p:cTn id="4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3113393" y="3014689"/>
            <a:ext cx="4829603" cy="868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Memeriksa dan mengesahkan angka dalam daftar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angka </a:t>
            </a:r>
            <a:r>
              <a:rPr lang="pt-BR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pada </a:t>
            </a:r>
            <a:r>
              <a:rPr lang="pt-BR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tiap akhir suatu </a:t>
            </a:r>
            <a:r>
              <a:rPr lang="pt-BR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babak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5313217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214083" y="1795804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4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28" name="Right Arrow 27"/>
          <p:cNvSpPr/>
          <p:nvPr/>
        </p:nvSpPr>
        <p:spPr>
          <a:xfrm>
            <a:off x="2280883" y="1892619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124200" y="1676400"/>
            <a:ext cx="5569063" cy="790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Melarang pemain menggunakan alat-alat yang </a:t>
            </a:r>
            <a:r>
              <a:rPr lang="fi-FI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mungkin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dapat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membahayakan pemain lain.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204984" y="320040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5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31" name="Right Arrow 30"/>
          <p:cNvSpPr/>
          <p:nvPr/>
        </p:nvSpPr>
        <p:spPr>
          <a:xfrm>
            <a:off x="2271784" y="333218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9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" y="533400"/>
            <a:ext cx="57531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d. Isyarat-isyarat tangan wasit bola basket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60" y="1434526"/>
            <a:ext cx="6225540" cy="30241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00200" y="4648200"/>
            <a:ext cx="11049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Time-in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52800" y="4648200"/>
            <a:ext cx="1905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Time-out 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wasit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31542" y="4648200"/>
            <a:ext cx="2293257" cy="646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Time-out 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permintaan regu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7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38" y="533400"/>
            <a:ext cx="6935724" cy="5078990"/>
          </a:xfrm>
          <a:prstGeom prst="rect">
            <a:avLst/>
          </a:prstGeom>
        </p:spPr>
      </p:pic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18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066800"/>
            <a:ext cx="6781800" cy="433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3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38200"/>
            <a:ext cx="6781800" cy="454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8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98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7800"/>
            <a:ext cx="7487412" cy="27828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0600" y="4434175"/>
            <a:ext cx="1638300" cy="69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Tembakan hukuman 2 x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28598" y="4463264"/>
            <a:ext cx="2476500" cy="69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Tembakan hukuman tinggal 1 x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46837" y="4485324"/>
            <a:ext cx="1638300" cy="69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Tembakan hukuman 1 x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2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521413"/>
            <a:ext cx="4060752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c. Formasi 4-4-2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14949" y="521413"/>
            <a:ext cx="2057400" cy="3657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Formasi ini memiliki kecenderungan membuat barisan</a:t>
            </a:r>
          </a:p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pertahanan lebih baik dan meningkatkan keseimbangan di lapangan</a:t>
            </a:r>
          </a:p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tengah.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1143000"/>
            <a:ext cx="7162800" cy="4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5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521413"/>
            <a:ext cx="4060752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d. Formasi 5-3-2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1221314"/>
            <a:ext cx="2590800" cy="3716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n-NO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Pemain dengan formasi 5-3-2 lebih mengutamakan</a:t>
            </a:r>
          </a:p>
          <a:p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pertahanan. Tim ini menempatkan lima orang pemain di</a:t>
            </a:r>
          </a:p>
          <a:p>
            <a:r>
              <a:rPr lang="sv-SE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daerah belakang yang dimaksudkan untuk memperkuat</a:t>
            </a:r>
          </a:p>
          <a:p>
            <a:r>
              <a:rPr lang="sv-SE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daerah pertahanan dari serangan </a:t>
            </a:r>
            <a:r>
              <a:rPr lang="sv-SE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852438"/>
            <a:ext cx="6717792" cy="43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1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4258185"/>
            <a:ext cx="767715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29" y="381000"/>
            <a:ext cx="4780671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3. Pola Penyerangan dan Pertahanan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loud Callout 7"/>
          <p:cNvSpPr/>
          <p:nvPr/>
        </p:nvSpPr>
        <p:spPr>
          <a:xfrm>
            <a:off x="4495800" y="914400"/>
            <a:ext cx="4419600" cy="4419600"/>
          </a:xfrm>
          <a:prstGeom prst="cloudCallout">
            <a:avLst>
              <a:gd name="adj1" fmla="val -91066"/>
              <a:gd name="adj2" fmla="val 11596"/>
            </a:avLst>
          </a:prstGeom>
          <a:solidFill>
            <a:srgbClr val="DA326E"/>
          </a:solidFill>
          <a:ln>
            <a:solidFill>
              <a:srgbClr val="DA32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Penyerangan bertujuan memasukkan bola ke 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gawang lawan </a:t>
            </a:r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sebanyak-banyaknya. Pola penyerangan 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dapat dijalankan</a:t>
            </a:r>
            <a:endParaRPr lang="id-ID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oleh suatu kesebelasan jika mereka sedang mengendalikan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permainan di lapangan.</a:t>
            </a: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thinker-28741_12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295400"/>
            <a:ext cx="3657600" cy="49074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713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4268</TotalTime>
  <Words>3055</Words>
  <Application>Microsoft Office PowerPoint</Application>
  <PresentationFormat>On-screen Show (4:3)</PresentationFormat>
  <Paragraphs>459</Paragraphs>
  <Slides>69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EASYMEDIA</dc:creator>
  <cp:lastModifiedBy>Rifki Kurniawan</cp:lastModifiedBy>
  <cp:revision>157</cp:revision>
  <dcterms:created xsi:type="dcterms:W3CDTF">2016-09-29T06:00:43Z</dcterms:created>
  <dcterms:modified xsi:type="dcterms:W3CDTF">2017-08-18T02:35:13Z</dcterms:modified>
</cp:coreProperties>
</file>